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
  </p:notesMasterIdLst>
  <p:handoutMasterIdLst>
    <p:handoutMasterId r:id="rId72"/>
  </p:handoutMasterIdLst>
  <p:sldIdLst>
    <p:sldId id="256" r:id="rId2"/>
    <p:sldId id="291" r:id="rId3"/>
    <p:sldId id="290" r:id="rId4"/>
    <p:sldId id="298" r:id="rId5"/>
    <p:sldId id="292" r:id="rId6"/>
    <p:sldId id="300" r:id="rId7"/>
    <p:sldId id="318" r:id="rId8"/>
    <p:sldId id="301" r:id="rId9"/>
    <p:sldId id="293" r:id="rId10"/>
    <p:sldId id="295" r:id="rId11"/>
    <p:sldId id="296" r:id="rId12"/>
    <p:sldId id="299" r:id="rId13"/>
    <p:sldId id="302" r:id="rId14"/>
    <p:sldId id="304" r:id="rId15"/>
    <p:sldId id="308" r:id="rId16"/>
    <p:sldId id="305" r:id="rId17"/>
    <p:sldId id="310" r:id="rId18"/>
    <p:sldId id="313" r:id="rId19"/>
    <p:sldId id="315" r:id="rId20"/>
    <p:sldId id="316" r:id="rId21"/>
    <p:sldId id="314" r:id="rId22"/>
    <p:sldId id="319" r:id="rId23"/>
    <p:sldId id="370" r:id="rId24"/>
    <p:sldId id="323" r:id="rId25"/>
    <p:sldId id="320" r:id="rId26"/>
    <p:sldId id="322" r:id="rId27"/>
    <p:sldId id="324" r:id="rId28"/>
    <p:sldId id="327" r:id="rId29"/>
    <p:sldId id="328" r:id="rId30"/>
    <p:sldId id="329" r:id="rId31"/>
    <p:sldId id="330" r:id="rId32"/>
    <p:sldId id="331" r:id="rId33"/>
    <p:sldId id="332" r:id="rId34"/>
    <p:sldId id="333" r:id="rId35"/>
    <p:sldId id="334" r:id="rId36"/>
    <p:sldId id="335" r:id="rId37"/>
    <p:sldId id="337" r:id="rId38"/>
    <p:sldId id="341" r:id="rId39"/>
    <p:sldId id="372" r:id="rId40"/>
    <p:sldId id="373" r:id="rId41"/>
    <p:sldId id="338" r:id="rId42"/>
    <p:sldId id="339" r:id="rId43"/>
    <p:sldId id="376" r:id="rId44"/>
    <p:sldId id="342" r:id="rId45"/>
    <p:sldId id="344" r:id="rId46"/>
    <p:sldId id="343" r:id="rId47"/>
    <p:sldId id="345" r:id="rId48"/>
    <p:sldId id="347" r:id="rId49"/>
    <p:sldId id="348" r:id="rId50"/>
    <p:sldId id="349" r:id="rId51"/>
    <p:sldId id="350" r:id="rId52"/>
    <p:sldId id="351" r:id="rId53"/>
    <p:sldId id="352" r:id="rId54"/>
    <p:sldId id="360" r:id="rId55"/>
    <p:sldId id="361" r:id="rId56"/>
    <p:sldId id="362" r:id="rId57"/>
    <p:sldId id="363" r:id="rId58"/>
    <p:sldId id="353" r:id="rId59"/>
    <p:sldId id="368" r:id="rId60"/>
    <p:sldId id="355" r:id="rId61"/>
    <p:sldId id="377" r:id="rId62"/>
    <p:sldId id="356" r:id="rId63"/>
    <p:sldId id="365" r:id="rId64"/>
    <p:sldId id="378" r:id="rId65"/>
    <p:sldId id="366" r:id="rId66"/>
    <p:sldId id="354" r:id="rId67"/>
    <p:sldId id="367" r:id="rId68"/>
    <p:sldId id="379" r:id="rId69"/>
    <p:sldId id="369" r:id="rId7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8"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100"/>
    <a:srgbClr val="67EB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89" autoAdjust="0"/>
    <p:restoredTop sz="94745"/>
  </p:normalViewPr>
  <p:slideViewPr>
    <p:cSldViewPr>
      <p:cViewPr varScale="1">
        <p:scale>
          <a:sx n="98" d="100"/>
          <a:sy n="98" d="100"/>
        </p:scale>
        <p:origin x="640" y="184"/>
      </p:cViewPr>
      <p:guideLst>
        <p:guide orient="horz" pos="1888"/>
        <p:guide pos="2880"/>
      </p:guideLst>
    </p:cSldViewPr>
  </p:slideViewPr>
  <p:notesTextViewPr>
    <p:cViewPr>
      <p:scale>
        <a:sx n="1" d="1"/>
        <a:sy n="1" d="1"/>
      </p:scale>
      <p:origin x="0" y="0"/>
    </p:cViewPr>
  </p:notesTextViewPr>
  <p:sorterViewPr>
    <p:cViewPr>
      <p:scale>
        <a:sx n="170" d="100"/>
        <a:sy n="170" d="100"/>
      </p:scale>
      <p:origin x="0" y="0"/>
    </p:cViewPr>
  </p:sorterViewPr>
  <p:notesViewPr>
    <p:cSldViewPr>
      <p:cViewPr varScale="1">
        <p:scale>
          <a:sx n="82" d="100"/>
          <a:sy n="82" d="100"/>
        </p:scale>
        <p:origin x="-316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E5821-8924-4D10-BBD2-4EFE6E36D9C4}" type="datetimeFigureOut">
              <a:rPr lang="nl-NL" smtClean="0"/>
              <a:t>13-02-18</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F13B5C-386C-498A-A115-67BF67AD5528}" type="slidenum">
              <a:rPr lang="nl-NL" smtClean="0"/>
              <a:t>‹#›</a:t>
            </a:fld>
            <a:endParaRPr lang="nl-NL"/>
          </a:p>
        </p:txBody>
      </p:sp>
    </p:spTree>
    <p:extLst>
      <p:ext uri="{BB962C8B-B14F-4D97-AF65-F5344CB8AC3E}">
        <p14:creationId xmlns:p14="http://schemas.microsoft.com/office/powerpoint/2010/main" val="1954428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D2F401-BDF7-48F2-BAA0-E73A44F98D4B}" type="datetimeFigureOut">
              <a:rPr lang="nl-NL" smtClean="0"/>
              <a:t>13-02-18</a:t>
            </a:fld>
            <a:endParaRPr lang="nl-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23FE20-A985-4D1C-B54C-47C8703B55B2}" type="slidenum">
              <a:rPr lang="nl-NL" smtClean="0"/>
              <a:t>‹#›</a:t>
            </a:fld>
            <a:endParaRPr lang="nl-NL"/>
          </a:p>
        </p:txBody>
      </p:sp>
    </p:spTree>
    <p:extLst>
      <p:ext uri="{BB962C8B-B14F-4D97-AF65-F5344CB8AC3E}">
        <p14:creationId xmlns:p14="http://schemas.microsoft.com/office/powerpoint/2010/main" val="32548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5623FE20-A985-4D1C-B54C-47C8703B55B2}" type="slidenum">
              <a:rPr lang="nl-NL" smtClean="0"/>
              <a:t>1</a:t>
            </a:fld>
            <a:endParaRPr lang="nl-NL"/>
          </a:p>
        </p:txBody>
      </p:sp>
    </p:spTree>
    <p:extLst>
      <p:ext uri="{BB962C8B-B14F-4D97-AF65-F5344CB8AC3E}">
        <p14:creationId xmlns:p14="http://schemas.microsoft.com/office/powerpoint/2010/main" val="346408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3FE20-A985-4D1C-B54C-47C8703B55B2}" type="slidenum">
              <a:rPr lang="nl-NL" smtClean="0"/>
              <a:t>19</a:t>
            </a:fld>
            <a:endParaRPr lang="nl-NL"/>
          </a:p>
        </p:txBody>
      </p:sp>
    </p:spTree>
    <p:extLst>
      <p:ext uri="{BB962C8B-B14F-4D97-AF65-F5344CB8AC3E}">
        <p14:creationId xmlns:p14="http://schemas.microsoft.com/office/powerpoint/2010/main" val="264590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3FE20-A985-4D1C-B54C-47C8703B55B2}" type="slidenum">
              <a:rPr lang="nl-NL" smtClean="0"/>
              <a:t>20</a:t>
            </a:fld>
            <a:endParaRPr lang="nl-NL"/>
          </a:p>
        </p:txBody>
      </p:sp>
    </p:spTree>
    <p:extLst>
      <p:ext uri="{BB962C8B-B14F-4D97-AF65-F5344CB8AC3E}">
        <p14:creationId xmlns:p14="http://schemas.microsoft.com/office/powerpoint/2010/main" val="1710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5623FE20-A985-4D1C-B54C-47C8703B55B2}" type="slidenum">
              <a:rPr lang="nl-NL" smtClean="0"/>
              <a:t>69</a:t>
            </a:fld>
            <a:endParaRPr lang="nl-NL"/>
          </a:p>
        </p:txBody>
      </p:sp>
    </p:spTree>
    <p:extLst>
      <p:ext uri="{BB962C8B-B14F-4D97-AF65-F5344CB8AC3E}">
        <p14:creationId xmlns:p14="http://schemas.microsoft.com/office/powerpoint/2010/main" val="10767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nl-NL" dirty="0"/>
          </a:p>
        </p:txBody>
      </p:sp>
      <p:sp>
        <p:nvSpPr>
          <p:cNvPr id="4" name="Date Placeholder 3"/>
          <p:cNvSpPr>
            <a:spLocks noGrp="1"/>
          </p:cNvSpPr>
          <p:nvPr>
            <p:ph type="dt" sz="half" idx="10"/>
          </p:nvPr>
        </p:nvSpPr>
        <p:spPr/>
        <p:txBody>
          <a:bodyPr/>
          <a:lstStyle>
            <a:lvl1pPr>
              <a:defRPr baseline="0">
                <a:solidFill>
                  <a:schemeClr val="tx1"/>
                </a:solidFill>
              </a:defRPr>
            </a:lvl1pPr>
          </a:lstStyle>
          <a:p>
            <a:r>
              <a:rPr lang="en-GB"/>
              <a:t>03/10/2016</a:t>
            </a:r>
            <a:endParaRPr lang="nl-NL" dirty="0"/>
          </a:p>
        </p:txBody>
      </p:sp>
      <p:sp>
        <p:nvSpPr>
          <p:cNvPr id="6" name="Slide Number Placeholder 5"/>
          <p:cNvSpPr>
            <a:spLocks noGrp="1"/>
          </p:cNvSpPr>
          <p:nvPr>
            <p:ph type="sldNum" sz="quarter" idx="12"/>
          </p:nvPr>
        </p:nvSpPr>
        <p:spPr>
          <a:xfrm>
            <a:off x="5652120" y="6309320"/>
            <a:ext cx="2133600" cy="365125"/>
          </a:xfrm>
        </p:spPr>
        <p:txBody>
          <a:bodyPr/>
          <a:lstStyle>
            <a:lvl1pPr>
              <a:defRPr baseline="0">
                <a:solidFill>
                  <a:schemeClr val="tx1"/>
                </a:solidFill>
              </a:defRPr>
            </a:lvl1pPr>
          </a:lstStyle>
          <a:p>
            <a:fld id="{5E8D41EB-9C43-490C-9145-7EDE525ABBF5}" type="slidenum">
              <a:rPr lang="nl-NL" smtClean="0"/>
              <a:pPr/>
              <a:t>‹#›</a:t>
            </a:fld>
            <a:endParaRPr lang="nl-NL" dirty="0"/>
          </a:p>
        </p:txBody>
      </p:sp>
      <p:sp>
        <p:nvSpPr>
          <p:cNvPr id="7" name="Title 6"/>
          <p:cNvSpPr>
            <a:spLocks noGrp="1"/>
          </p:cNvSpPr>
          <p:nvPr>
            <p:ph type="title"/>
          </p:nvPr>
        </p:nvSpPr>
        <p:spPr/>
        <p:txBody>
          <a:bodyPr/>
          <a:lstStyle>
            <a:lvl1pPr>
              <a:defRPr>
                <a:latin typeface="Avenir Next" charset="0"/>
                <a:ea typeface="Avenir Next" charset="0"/>
                <a:cs typeface="Avenir Next" charset="0"/>
              </a:defRPr>
            </a:lvl1pPr>
          </a:lstStyle>
          <a:p>
            <a:r>
              <a:rPr lang="en-US" dirty="0"/>
              <a:t>Click to edit Master title style</a:t>
            </a:r>
            <a:endParaRPr lang="nl-NL" dirty="0"/>
          </a:p>
        </p:txBody>
      </p:sp>
    </p:spTree>
    <p:extLst>
      <p:ext uri="{BB962C8B-B14F-4D97-AF65-F5344CB8AC3E}">
        <p14:creationId xmlns:p14="http://schemas.microsoft.com/office/powerpoint/2010/main" val="394420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3832" y="4800600"/>
            <a:ext cx="54864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1173832"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1173832"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322E7EFB-70DC-4DFB-9428-ECD04D3E1A83}" type="slidenum">
              <a:rPr lang="nl-NL" smtClean="0"/>
              <a:pPr/>
              <a:t>‹#›</a:t>
            </a:fld>
            <a:endParaRPr lang="nl-NL" dirty="0"/>
          </a:p>
        </p:txBody>
      </p:sp>
    </p:spTree>
    <p:extLst>
      <p:ext uri="{BB962C8B-B14F-4D97-AF65-F5344CB8AC3E}">
        <p14:creationId xmlns:p14="http://schemas.microsoft.com/office/powerpoint/2010/main" val="2007351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059016" cy="850106"/>
          </a:xfrm>
        </p:spPr>
        <p:txBody>
          <a:bodyPr/>
          <a:lstStyle/>
          <a:p>
            <a:r>
              <a:rPr lang="en-US" dirty="0"/>
              <a:t>Click to edit Master title style</a:t>
            </a:r>
            <a:endParaRPr lang="nl-NL" dirty="0"/>
          </a:p>
        </p:txBody>
      </p:sp>
      <p:sp>
        <p:nvSpPr>
          <p:cNvPr id="3" name="Content Placeholder 2"/>
          <p:cNvSpPr>
            <a:spLocks noGrp="1"/>
          </p:cNvSpPr>
          <p:nvPr>
            <p:ph idx="1"/>
          </p:nvPr>
        </p:nvSpPr>
        <p:spPr>
          <a:xfrm>
            <a:off x="457200" y="1484784"/>
            <a:ext cx="8229600" cy="46413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
        <p:nvSpPr>
          <p:cNvPr id="7" name="Rectangle 6">
            <a:extLst>
              <a:ext uri="{FF2B5EF4-FFF2-40B4-BE49-F238E27FC236}">
                <a16:creationId xmlns:a16="http://schemas.microsoft.com/office/drawing/2014/main" id="{90A50796-65D5-9748-A4B6-FEC3F4C4DC57}"/>
              </a:ext>
            </a:extLst>
          </p:cNvPr>
          <p:cNvSpPr/>
          <p:nvPr userDrawn="1"/>
        </p:nvSpPr>
        <p:spPr>
          <a:xfrm>
            <a:off x="490736" y="6421015"/>
            <a:ext cx="6228184" cy="261610"/>
          </a:xfrm>
          <a:prstGeom prst="rect">
            <a:avLst/>
          </a:prstGeom>
        </p:spPr>
        <p:txBody>
          <a:bodyPr wrap="square">
            <a:spAutoFit/>
          </a:bodyPr>
          <a:lstStyle/>
          <a:p>
            <a:r>
              <a:rPr lang="en-GB" sz="1100" b="0" dirty="0">
                <a:latin typeface="Avenir Next" panose="020B0503020202020204" pitchFamily="34" charset="0"/>
              </a:rPr>
              <a:t>PATC - Introduction to HPC in Computational Modelling - Barcelona, 14 Feb 2018</a:t>
            </a:r>
            <a:endParaRPr lang="en-US" sz="1100" dirty="0">
              <a:latin typeface="Avenir Next" panose="020B0503020202020204" pitchFamily="34" charset="0"/>
            </a:endParaRPr>
          </a:p>
        </p:txBody>
      </p:sp>
    </p:spTree>
    <p:extLst>
      <p:ext uri="{BB962C8B-B14F-4D97-AF65-F5344CB8AC3E}">
        <p14:creationId xmlns:p14="http://schemas.microsoft.com/office/powerpoint/2010/main" val="180039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nl-NL"/>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E8D41EB-9C43-490C-9145-7EDE525ABBF5}" type="slidenum">
              <a:rPr lang="nl-NL" smtClean="0"/>
              <a:pPr/>
              <a:t>‹#›</a:t>
            </a:fld>
            <a:endParaRPr lang="nl-NL"/>
          </a:p>
        </p:txBody>
      </p:sp>
    </p:spTree>
    <p:extLst>
      <p:ext uri="{BB962C8B-B14F-4D97-AF65-F5344CB8AC3E}">
        <p14:creationId xmlns:p14="http://schemas.microsoft.com/office/powerpoint/2010/main" val="25052551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5E8D41EB-9C43-490C-9145-7EDE525ABBF5}" type="slidenum">
              <a:rPr lang="nl-NL" smtClean="0"/>
              <a:t>‹#›</a:t>
            </a:fld>
            <a:endParaRPr lang="nl-NL"/>
          </a:p>
        </p:txBody>
      </p:sp>
    </p:spTree>
    <p:extLst>
      <p:ext uri="{BB962C8B-B14F-4D97-AF65-F5344CB8AC3E}">
        <p14:creationId xmlns:p14="http://schemas.microsoft.com/office/powerpoint/2010/main" val="169574893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725192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931889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3202533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242986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3575050" y="273050"/>
            <a:ext cx="5111750" cy="5853113"/>
          </a:xfrm>
          <a:solidFill>
            <a:schemeClr val="bg1"/>
          </a:solidFill>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1"/>
                </a:solidFill>
              </a:defRPr>
            </a:lvl1pPr>
          </a:lstStyle>
          <a:p>
            <a:r>
              <a:rPr lang="en-GB"/>
              <a:t>03/10/2016</a:t>
            </a:r>
            <a:endParaRPr lang="nl-NL" dirty="0"/>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E8D41EB-9C43-490C-9145-7EDE525ABBF5}" type="slidenum">
              <a:rPr lang="nl-NL" smtClean="0"/>
              <a:pPr/>
              <a:t>‹#›</a:t>
            </a:fld>
            <a:endParaRPr lang="nl-NL" dirty="0"/>
          </a:p>
        </p:txBody>
      </p:sp>
    </p:spTree>
    <p:extLst>
      <p:ext uri="{BB962C8B-B14F-4D97-AF65-F5344CB8AC3E}">
        <p14:creationId xmlns:p14="http://schemas.microsoft.com/office/powerpoint/2010/main" val="181303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626968" cy="850106"/>
          </a:xfrm>
          <a:prstGeom prst="rect">
            <a:avLst/>
          </a:prstGeom>
        </p:spPr>
        <p:txBody>
          <a:bodyPr vert="horz" lIns="91440" tIns="45720" rIns="91440" bIns="45720" rtlCol="0" anchor="ctr">
            <a:noAutofit/>
          </a:bodyPr>
          <a:lstStyle/>
          <a:p>
            <a:r>
              <a:rPr lang="en-US" dirty="0"/>
              <a:t>Click to edit Master title style</a:t>
            </a:r>
            <a:endParaRPr lang="nl-NL" dirty="0"/>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03/10/2016</a:t>
            </a:r>
            <a:endParaRPr lang="nl-NL" dirty="0"/>
          </a:p>
        </p:txBody>
      </p:sp>
      <p:sp>
        <p:nvSpPr>
          <p:cNvPr id="5" name="Footer Placeholder 4"/>
          <p:cNvSpPr>
            <a:spLocks noGrp="1"/>
          </p:cNvSpPr>
          <p:nvPr>
            <p:ph type="ftr" sz="quarter" idx="3"/>
          </p:nvPr>
        </p:nvSpPr>
        <p:spPr>
          <a:xfrm>
            <a:off x="2915816" y="6356350"/>
            <a:ext cx="4920078" cy="365125"/>
          </a:xfrm>
          <a:prstGeom prst="rect">
            <a:avLst/>
          </a:prstGeom>
        </p:spPr>
        <p:txBody>
          <a:bodyPr vert="horz" lIns="91440" tIns="45720" rIns="91440" bIns="45720" rtlCol="0" anchor="ctr"/>
          <a:lstStyle>
            <a:lvl1pPr algn="r">
              <a:defRPr sz="1050">
                <a:solidFill>
                  <a:schemeClr val="tx1"/>
                </a:solidFill>
              </a:defRPr>
            </a:lvl1pPr>
            <a:lvl2pPr algn="r">
              <a:defRPr sz="1100"/>
            </a:lvl2pPr>
          </a:lstStyle>
          <a:p>
            <a:pPr lvl="1"/>
            <a:endParaRPr lang="nl-NL"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9EF5A-4F2E-415C-9CED-074D3E7F322F}" type="slidenum">
              <a:rPr lang="nl-NL" smtClean="0"/>
              <a:pPr/>
              <a:t>‹#›</a:t>
            </a:fld>
            <a:endParaRPr lang="nl-NL" dirty="0"/>
          </a:p>
        </p:txBody>
      </p:sp>
      <p:cxnSp>
        <p:nvCxnSpPr>
          <p:cNvPr id="12" name="Straight Connector 11"/>
          <p:cNvCxnSpPr/>
          <p:nvPr userDrawn="1"/>
        </p:nvCxnSpPr>
        <p:spPr>
          <a:xfrm>
            <a:off x="0" y="1268760"/>
            <a:ext cx="9144000" cy="0"/>
          </a:xfrm>
          <a:prstGeom prst="line">
            <a:avLst/>
          </a:prstGeom>
          <a:ln w="19050"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0" y="6237312"/>
            <a:ext cx="9144000" cy="0"/>
          </a:xfrm>
          <a:prstGeom prst="line">
            <a:avLst/>
          </a:prstGeom>
          <a:ln w="19050"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5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53" r:id="rId6"/>
    <p:sldLayoutId id="2147483654" r:id="rId7"/>
    <p:sldLayoutId id="2147483655" r:id="rId8"/>
    <p:sldLayoutId id="2147483656" r:id="rId9"/>
    <p:sldLayoutId id="2147483657" r:id="rId10"/>
  </p:sldLayoutIdLst>
  <p:hf hdr="0" ftr="0" dt="0"/>
  <p:txStyles>
    <p:titleStyle>
      <a:lvl1pPr algn="l" defTabSz="914400" rtl="0" eaLnBrk="1" latinLnBrk="0" hangingPunct="1">
        <a:spcBef>
          <a:spcPct val="0"/>
        </a:spcBef>
        <a:buNone/>
        <a:defRPr sz="3000" b="1" kern="1200">
          <a:solidFill>
            <a:schemeClr val="tx1"/>
          </a:solidFill>
          <a:latin typeface="Avenir Next" charset="0"/>
          <a:ea typeface="Avenir Next" charset="0"/>
          <a:cs typeface="Avenir Next" charset="0"/>
        </a:defRPr>
      </a:lvl1pPr>
    </p:titleStyle>
    <p:body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31.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mailto:support@bsc.es" TargetMode="External"/><Relationship Id="rId2" Type="http://schemas.openxmlformats.org/officeDocument/2006/relationships/hyperlink" Target="mailto:helpdesk@surfsara.n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xquartz.org)/" TargetMode="External"/><Relationship Id="rId2" Type="http://schemas.openxmlformats.org/officeDocument/2006/relationships/hyperlink" Target="http://mobaxterm.mobatek.ne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bit.ly/PATC_HP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hyperlink" Target="http://bit.ly/PATC_HPC"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31.jpg"/><Relationship Id="rId4" Type="http://schemas.openxmlformats.org/officeDocument/2006/relationships/image" Target="../media/image30.jpg"/></Relationships>
</file>

<file path=ppt/slides/_rels/slide4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computing.llnl.gov/tutorials/parallel_com" TargetMode="External"/><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computing.llnl.gov/tutorials/parallel_com" TargetMode="External"/><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2.xml"/><Relationship Id="rId4" Type="http://schemas.openxmlformats.org/officeDocument/2006/relationships/hyperlink" Target="https://computing.llnl.gov/tutorials/parallel_co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omputing.llnl.gov/tutorials/parallel_com" TargetMode="External"/><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omputing.llnl.gov/tutorials/parallel_com" TargetMode="External"/><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7.tif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hyperlink" Target="http://www.top500.or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algn="ctr"/>
            <a:r>
              <a:rPr lang="en-GB" sz="4000" dirty="0"/>
              <a:t>Introduction to HPC in Computational Modelling</a:t>
            </a:r>
            <a:br>
              <a:rPr lang="en-GB" sz="4000" dirty="0"/>
            </a:br>
            <a:br>
              <a:rPr lang="en-GB" sz="2400" b="0" dirty="0"/>
            </a:br>
            <a:r>
              <a:rPr lang="en-GB" sz="2400" b="0" dirty="0"/>
              <a:t>PATC: HPC-based simulations, Engineering and Environment with applications in Bioengineering</a:t>
            </a:r>
            <a:endParaRPr lang="nl-NL" sz="2400" b="0" dirty="0">
              <a:latin typeface="Avenir Next" charset="0"/>
              <a:ea typeface="Avenir Next" charset="0"/>
              <a:cs typeface="Avenir Next"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3210" y="6290156"/>
            <a:ext cx="727182" cy="481387"/>
          </a:xfrm>
          <a:prstGeom prst="rect">
            <a:avLst/>
          </a:prstGeom>
        </p:spPr>
      </p:pic>
      <p:sp>
        <p:nvSpPr>
          <p:cNvPr id="5" name="Rectangle 4"/>
          <p:cNvSpPr/>
          <p:nvPr/>
        </p:nvSpPr>
        <p:spPr>
          <a:xfrm>
            <a:off x="251520" y="6290156"/>
            <a:ext cx="7284446" cy="523220"/>
          </a:xfrm>
          <a:prstGeom prst="rect">
            <a:avLst/>
          </a:prstGeom>
        </p:spPr>
        <p:txBody>
          <a:bodyPr wrap="square">
            <a:spAutoFit/>
          </a:bodyPr>
          <a:lstStyle/>
          <a:p>
            <a:pPr lvl="1" algn="ctr"/>
            <a:r>
              <a:rPr lang="en-US" sz="1400" dirty="0">
                <a:latin typeface="Avenir Next" charset="0"/>
                <a:ea typeface="Avenir Next" charset="0"/>
                <a:cs typeface="Avenir Next" charset="0"/>
              </a:rPr>
              <a:t>This project has received funding from the European Union’s Horizon 2020 research and innovation </a:t>
            </a:r>
            <a:r>
              <a:rPr lang="en-US" sz="1400" dirty="0" err="1">
                <a:latin typeface="Avenir Next" charset="0"/>
                <a:ea typeface="Avenir Next" charset="0"/>
                <a:cs typeface="Avenir Next" charset="0"/>
              </a:rPr>
              <a:t>programme</a:t>
            </a:r>
            <a:r>
              <a:rPr lang="en-US" sz="1400" dirty="0">
                <a:latin typeface="Avenir Next" charset="0"/>
                <a:ea typeface="Avenir Next" charset="0"/>
                <a:cs typeface="Avenir Next" charset="0"/>
              </a:rPr>
              <a:t> under grant agreement No 675451. </a:t>
            </a:r>
            <a:endParaRPr lang="nl-NL" sz="1400" dirty="0">
              <a:latin typeface="Avenir Next" charset="0"/>
              <a:ea typeface="Avenir Next" charset="0"/>
              <a:cs typeface="Avenir Next" charset="0"/>
            </a:endParaRPr>
          </a:p>
        </p:txBody>
      </p:sp>
      <p:sp>
        <p:nvSpPr>
          <p:cNvPr id="7" name="Rectangle 6"/>
          <p:cNvSpPr/>
          <p:nvPr/>
        </p:nvSpPr>
        <p:spPr>
          <a:xfrm>
            <a:off x="880852" y="4365104"/>
            <a:ext cx="7382296" cy="936104"/>
          </a:xfrm>
          <a:prstGeom prst="rect">
            <a:avLst/>
          </a:pr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charset="0"/>
                <a:ea typeface="Avenir Next" charset="0"/>
                <a:cs typeface="Avenir Next" charset="0"/>
              </a:rPr>
              <a:t>Marco Verdicchio</a:t>
            </a:r>
          </a:p>
          <a:p>
            <a:pPr algn="ctr"/>
            <a:r>
              <a:rPr lang="en-US" dirty="0">
                <a:latin typeface="Avenir Next" charset="0"/>
                <a:ea typeface="Avenir Next" charset="0"/>
                <a:cs typeface="Avenir Next" charset="0"/>
              </a:rPr>
              <a:t>SURFsara</a:t>
            </a:r>
          </a:p>
        </p:txBody>
      </p:sp>
      <p:pic>
        <p:nvPicPr>
          <p:cNvPr id="8" name="Picture 7">
            <a:extLst>
              <a:ext uri="{FF2B5EF4-FFF2-40B4-BE49-F238E27FC236}">
                <a16:creationId xmlns:a16="http://schemas.microsoft.com/office/drawing/2014/main" id="{045FB1EE-60BC-AF41-908F-5302964AD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9702"/>
            <a:ext cx="2088232" cy="779340"/>
          </a:xfrm>
          <a:prstGeom prst="rect">
            <a:avLst/>
          </a:prstGeom>
        </p:spPr>
      </p:pic>
      <p:pic>
        <p:nvPicPr>
          <p:cNvPr id="11" name="Picture 10">
            <a:extLst>
              <a:ext uri="{FF2B5EF4-FFF2-40B4-BE49-F238E27FC236}">
                <a16:creationId xmlns:a16="http://schemas.microsoft.com/office/drawing/2014/main" id="{7149F750-1671-3543-BDE4-AAA6A91698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88" y="139225"/>
            <a:ext cx="1549047" cy="1120293"/>
          </a:xfrm>
          <a:prstGeom prst="rect">
            <a:avLst/>
          </a:prstGeom>
        </p:spPr>
      </p:pic>
      <p:pic>
        <p:nvPicPr>
          <p:cNvPr id="13" name="Picture 12">
            <a:extLst>
              <a:ext uri="{FF2B5EF4-FFF2-40B4-BE49-F238E27FC236}">
                <a16:creationId xmlns:a16="http://schemas.microsoft.com/office/drawing/2014/main" id="{4D565F12-1D6D-C94D-AA4E-3E3B34086A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166" y="381871"/>
            <a:ext cx="2641600" cy="635000"/>
          </a:xfrm>
          <a:prstGeom prst="rect">
            <a:avLst/>
          </a:prstGeom>
        </p:spPr>
      </p:pic>
    </p:spTree>
    <p:extLst>
      <p:ext uri="{BB962C8B-B14F-4D97-AF65-F5344CB8AC3E}">
        <p14:creationId xmlns:p14="http://schemas.microsoft.com/office/powerpoint/2010/main" val="133762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0874-6AFA-9047-8852-1FCA27823794}"/>
              </a:ext>
            </a:extLst>
          </p:cNvPr>
          <p:cNvSpPr>
            <a:spLocks noGrp="1"/>
          </p:cNvSpPr>
          <p:nvPr>
            <p:ph type="title"/>
          </p:nvPr>
        </p:nvSpPr>
        <p:spPr/>
        <p:txBody>
          <a:bodyPr/>
          <a:lstStyle/>
          <a:p>
            <a:r>
              <a:rPr lang="en-US" dirty="0"/>
              <a:t>Working with a Supercomputer</a:t>
            </a:r>
          </a:p>
        </p:txBody>
      </p:sp>
      <p:sp>
        <p:nvSpPr>
          <p:cNvPr id="4" name="Slide Number Placeholder 3">
            <a:extLst>
              <a:ext uri="{FF2B5EF4-FFF2-40B4-BE49-F238E27FC236}">
                <a16:creationId xmlns:a16="http://schemas.microsoft.com/office/drawing/2014/main" id="{744DD13D-2BC3-924A-B575-6AF8C6A474F6}"/>
              </a:ext>
            </a:extLst>
          </p:cNvPr>
          <p:cNvSpPr>
            <a:spLocks noGrp="1"/>
          </p:cNvSpPr>
          <p:nvPr>
            <p:ph type="sldNum" sz="quarter" idx="12"/>
          </p:nvPr>
        </p:nvSpPr>
        <p:spPr/>
        <p:txBody>
          <a:bodyPr/>
          <a:lstStyle/>
          <a:p>
            <a:fld id="{5E8D41EB-9C43-490C-9145-7EDE525ABBF5}" type="slidenum">
              <a:rPr lang="nl-NL" smtClean="0"/>
              <a:pPr/>
              <a:t>10</a:t>
            </a:fld>
            <a:endParaRPr lang="nl-NL" dirty="0"/>
          </a:p>
        </p:txBody>
      </p:sp>
      <p:pic>
        <p:nvPicPr>
          <p:cNvPr id="9" name="Picture 8">
            <a:extLst>
              <a:ext uri="{FF2B5EF4-FFF2-40B4-BE49-F238E27FC236}">
                <a16:creationId xmlns:a16="http://schemas.microsoft.com/office/drawing/2014/main" id="{66436A12-4F0D-D24F-B755-1FC1163A6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483950"/>
            <a:ext cx="6426200" cy="4610100"/>
          </a:xfrm>
          <a:prstGeom prst="rect">
            <a:avLst/>
          </a:prstGeom>
        </p:spPr>
      </p:pic>
    </p:spTree>
    <p:extLst>
      <p:ext uri="{BB962C8B-B14F-4D97-AF65-F5344CB8AC3E}">
        <p14:creationId xmlns:p14="http://schemas.microsoft.com/office/powerpoint/2010/main" val="307999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D8F97AAB-CCD6-1F4D-93B9-4A06A31CC964}"/>
              </a:ext>
            </a:extLst>
          </p:cNvPr>
          <p:cNvSpPr/>
          <p:nvPr/>
        </p:nvSpPr>
        <p:spPr>
          <a:xfrm>
            <a:off x="5749929" y="1988840"/>
            <a:ext cx="2326493" cy="80229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Batch scheduler</a:t>
            </a:r>
          </a:p>
        </p:txBody>
      </p:sp>
      <p:sp>
        <p:nvSpPr>
          <p:cNvPr id="2" name="Title 1">
            <a:extLst>
              <a:ext uri="{FF2B5EF4-FFF2-40B4-BE49-F238E27FC236}">
                <a16:creationId xmlns:a16="http://schemas.microsoft.com/office/drawing/2014/main" id="{1F330874-6AFA-9047-8852-1FCA27823794}"/>
              </a:ext>
            </a:extLst>
          </p:cNvPr>
          <p:cNvSpPr>
            <a:spLocks noGrp="1"/>
          </p:cNvSpPr>
          <p:nvPr>
            <p:ph type="title"/>
          </p:nvPr>
        </p:nvSpPr>
        <p:spPr/>
        <p:txBody>
          <a:bodyPr/>
          <a:lstStyle/>
          <a:p>
            <a:r>
              <a:rPr lang="en-US" dirty="0"/>
              <a:t>Working with a Supercomputer</a:t>
            </a:r>
          </a:p>
        </p:txBody>
      </p:sp>
      <p:sp>
        <p:nvSpPr>
          <p:cNvPr id="4" name="Slide Number Placeholder 3">
            <a:extLst>
              <a:ext uri="{FF2B5EF4-FFF2-40B4-BE49-F238E27FC236}">
                <a16:creationId xmlns:a16="http://schemas.microsoft.com/office/drawing/2014/main" id="{744DD13D-2BC3-924A-B575-6AF8C6A474F6}"/>
              </a:ext>
            </a:extLst>
          </p:cNvPr>
          <p:cNvSpPr>
            <a:spLocks noGrp="1"/>
          </p:cNvSpPr>
          <p:nvPr>
            <p:ph type="sldNum" sz="quarter" idx="12"/>
          </p:nvPr>
        </p:nvSpPr>
        <p:spPr>
          <a:xfrm>
            <a:off x="6552000" y="6357600"/>
            <a:ext cx="2133600" cy="365125"/>
          </a:xfrm>
        </p:spPr>
        <p:txBody>
          <a:bodyPr/>
          <a:lstStyle/>
          <a:p>
            <a:fld id="{5E8D41EB-9C43-490C-9145-7EDE525ABBF5}" type="slidenum">
              <a:rPr lang="nl-NL" smtClean="0"/>
              <a:pPr/>
              <a:t>11</a:t>
            </a:fld>
            <a:endParaRPr lang="nl-NL" dirty="0"/>
          </a:p>
        </p:txBody>
      </p:sp>
      <p:sp>
        <p:nvSpPr>
          <p:cNvPr id="6" name="Rectangle 5">
            <a:extLst>
              <a:ext uri="{FF2B5EF4-FFF2-40B4-BE49-F238E27FC236}">
                <a16:creationId xmlns:a16="http://schemas.microsoft.com/office/drawing/2014/main" id="{ADBDCEAB-D047-CF48-8508-DC8C5E9E399E}"/>
              </a:ext>
            </a:extLst>
          </p:cNvPr>
          <p:cNvSpPr/>
          <p:nvPr/>
        </p:nvSpPr>
        <p:spPr>
          <a:xfrm>
            <a:off x="2593757" y="2351787"/>
            <a:ext cx="2326493" cy="80229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 Node</a:t>
            </a:r>
          </a:p>
        </p:txBody>
      </p:sp>
      <p:sp>
        <p:nvSpPr>
          <p:cNvPr id="7" name="TextBox 6">
            <a:extLst>
              <a:ext uri="{FF2B5EF4-FFF2-40B4-BE49-F238E27FC236}">
                <a16:creationId xmlns:a16="http://schemas.microsoft.com/office/drawing/2014/main" id="{150E0322-6035-9047-8322-0CCF781F5418}"/>
              </a:ext>
            </a:extLst>
          </p:cNvPr>
          <p:cNvSpPr txBox="1"/>
          <p:nvPr/>
        </p:nvSpPr>
        <p:spPr>
          <a:xfrm>
            <a:off x="4455562" y="1713582"/>
            <a:ext cx="1268566" cy="923330"/>
          </a:xfrm>
          <a:prstGeom prst="rect">
            <a:avLst/>
          </a:prstGeom>
          <a:noFill/>
        </p:spPr>
        <p:txBody>
          <a:bodyPr wrap="square" rtlCol="0">
            <a:spAutoFit/>
          </a:bodyPr>
          <a:lstStyle/>
          <a:p>
            <a:pPr algn="ctr"/>
            <a:r>
              <a:rPr lang="en-US" dirty="0"/>
              <a:t>Job</a:t>
            </a:r>
          </a:p>
          <a:p>
            <a:pPr algn="ctr"/>
            <a:endParaRPr lang="en-US" dirty="0"/>
          </a:p>
          <a:p>
            <a:pPr algn="ctr"/>
            <a:r>
              <a:rPr lang="en-US" dirty="0"/>
              <a:t>Submission</a:t>
            </a:r>
          </a:p>
        </p:txBody>
      </p:sp>
      <p:pic>
        <p:nvPicPr>
          <p:cNvPr id="11" name="Picture 10">
            <a:extLst>
              <a:ext uri="{FF2B5EF4-FFF2-40B4-BE49-F238E27FC236}">
                <a16:creationId xmlns:a16="http://schemas.microsoft.com/office/drawing/2014/main" id="{9D98E0D4-4CF2-094C-8F67-1ADE4D324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894" y="1757817"/>
            <a:ext cx="720000" cy="720000"/>
          </a:xfrm>
          <a:prstGeom prst="rect">
            <a:avLst/>
          </a:prstGeom>
        </p:spPr>
      </p:pic>
      <p:pic>
        <p:nvPicPr>
          <p:cNvPr id="12" name="Picture 11">
            <a:extLst>
              <a:ext uri="{FF2B5EF4-FFF2-40B4-BE49-F238E27FC236}">
                <a16:creationId xmlns:a16="http://schemas.microsoft.com/office/drawing/2014/main" id="{F489BD1B-5D1E-F345-A68B-5E2F5A366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14" y="1695421"/>
            <a:ext cx="900000" cy="900000"/>
          </a:xfrm>
          <a:prstGeom prst="rect">
            <a:avLst/>
          </a:prstGeom>
        </p:spPr>
      </p:pic>
      <p:sp>
        <p:nvSpPr>
          <p:cNvPr id="20" name="Rectangle 19">
            <a:extLst>
              <a:ext uri="{FF2B5EF4-FFF2-40B4-BE49-F238E27FC236}">
                <a16:creationId xmlns:a16="http://schemas.microsoft.com/office/drawing/2014/main" id="{12423DB1-9B20-0747-8109-6A70D2609D73}"/>
              </a:ext>
            </a:extLst>
          </p:cNvPr>
          <p:cNvSpPr/>
          <p:nvPr/>
        </p:nvSpPr>
        <p:spPr>
          <a:xfrm>
            <a:off x="2737773" y="5144992"/>
            <a:ext cx="1962216" cy="12699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 </a:t>
            </a:r>
          </a:p>
          <a:p>
            <a:pPr algn="ctr"/>
            <a:r>
              <a:rPr lang="en-US" dirty="0">
                <a:solidFill>
                  <a:schemeClr val="tx1"/>
                </a:solidFill>
              </a:rPr>
              <a:t>Filesystem</a:t>
            </a:r>
          </a:p>
        </p:txBody>
      </p:sp>
      <p:grpSp>
        <p:nvGrpSpPr>
          <p:cNvPr id="56" name="Group 55">
            <a:extLst>
              <a:ext uri="{FF2B5EF4-FFF2-40B4-BE49-F238E27FC236}">
                <a16:creationId xmlns:a16="http://schemas.microsoft.com/office/drawing/2014/main" id="{2296E702-DFC8-D74B-A9F6-4DC8A4FD51B3}"/>
              </a:ext>
            </a:extLst>
          </p:cNvPr>
          <p:cNvGrpSpPr/>
          <p:nvPr/>
        </p:nvGrpSpPr>
        <p:grpSpPr>
          <a:xfrm>
            <a:off x="5697233" y="3229825"/>
            <a:ext cx="2331151" cy="2647447"/>
            <a:chOff x="5659767" y="2335394"/>
            <a:chExt cx="2331151" cy="2647447"/>
          </a:xfrm>
        </p:grpSpPr>
        <p:sp>
          <p:nvSpPr>
            <p:cNvPr id="19" name="Rectangle 18">
              <a:extLst>
                <a:ext uri="{FF2B5EF4-FFF2-40B4-BE49-F238E27FC236}">
                  <a16:creationId xmlns:a16="http://schemas.microsoft.com/office/drawing/2014/main" id="{E9825332-DF43-8F4E-BBEF-13A4EAC22CB0}"/>
                </a:ext>
              </a:extLst>
            </p:cNvPr>
            <p:cNvSpPr/>
            <p:nvPr/>
          </p:nvSpPr>
          <p:spPr>
            <a:xfrm>
              <a:off x="5823476" y="4855843"/>
              <a:ext cx="1962216" cy="12699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Compute </a:t>
              </a:r>
            </a:p>
            <a:p>
              <a:pPr algn="ctr"/>
              <a:r>
                <a:rPr lang="en-US" dirty="0">
                  <a:solidFill>
                    <a:schemeClr val="tx1"/>
                  </a:solidFill>
                </a:rPr>
                <a:t>Nodes</a:t>
              </a:r>
            </a:p>
          </p:txBody>
        </p:sp>
        <p:grpSp>
          <p:nvGrpSpPr>
            <p:cNvPr id="55" name="Group 54">
              <a:extLst>
                <a:ext uri="{FF2B5EF4-FFF2-40B4-BE49-F238E27FC236}">
                  <a16:creationId xmlns:a16="http://schemas.microsoft.com/office/drawing/2014/main" id="{5E8F938E-91A2-0945-ABF7-541164495535}"/>
                </a:ext>
              </a:extLst>
            </p:cNvPr>
            <p:cNvGrpSpPr/>
            <p:nvPr/>
          </p:nvGrpSpPr>
          <p:grpSpPr>
            <a:xfrm>
              <a:off x="5659767" y="2335394"/>
              <a:ext cx="2331151" cy="2186558"/>
              <a:chOff x="5974921" y="1878928"/>
              <a:chExt cx="2331151" cy="2186558"/>
            </a:xfrm>
          </p:grpSpPr>
          <p:pic>
            <p:nvPicPr>
              <p:cNvPr id="14" name="Picture 13">
                <a:extLst>
                  <a:ext uri="{FF2B5EF4-FFF2-40B4-BE49-F238E27FC236}">
                    <a16:creationId xmlns:a16="http://schemas.microsoft.com/office/drawing/2014/main" id="{D8032774-E798-6C43-9854-6A749BF9A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9" y="2048258"/>
                <a:ext cx="505060" cy="505060"/>
              </a:xfrm>
              <a:prstGeom prst="rect">
                <a:avLst/>
              </a:prstGeom>
            </p:spPr>
          </p:pic>
          <p:pic>
            <p:nvPicPr>
              <p:cNvPr id="15" name="Picture 14">
                <a:extLst>
                  <a:ext uri="{FF2B5EF4-FFF2-40B4-BE49-F238E27FC236}">
                    <a16:creationId xmlns:a16="http://schemas.microsoft.com/office/drawing/2014/main" id="{33851B68-EA16-0E49-8B1A-FB161169A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9" y="2691724"/>
                <a:ext cx="505060" cy="505060"/>
              </a:xfrm>
              <a:prstGeom prst="rect">
                <a:avLst/>
              </a:prstGeom>
            </p:spPr>
          </p:pic>
          <p:pic>
            <p:nvPicPr>
              <p:cNvPr id="16" name="Picture 15">
                <a:extLst>
                  <a:ext uri="{FF2B5EF4-FFF2-40B4-BE49-F238E27FC236}">
                    <a16:creationId xmlns:a16="http://schemas.microsoft.com/office/drawing/2014/main" id="{30E88976-93BA-5E4F-B0EB-6E785581F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817" y="2048258"/>
                <a:ext cx="505060" cy="505060"/>
              </a:xfrm>
              <a:prstGeom prst="rect">
                <a:avLst/>
              </a:prstGeom>
            </p:spPr>
          </p:pic>
          <p:pic>
            <p:nvPicPr>
              <p:cNvPr id="21" name="Picture 20">
                <a:extLst>
                  <a:ext uri="{FF2B5EF4-FFF2-40B4-BE49-F238E27FC236}">
                    <a16:creationId xmlns:a16="http://schemas.microsoft.com/office/drawing/2014/main" id="{9401A07E-D070-1B43-B489-DCE7F70C9641}"/>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942817" y="3347423"/>
                <a:ext cx="505060" cy="505060"/>
              </a:xfrm>
              <a:prstGeom prst="rect">
                <a:avLst/>
              </a:prstGeom>
            </p:spPr>
          </p:pic>
          <p:pic>
            <p:nvPicPr>
              <p:cNvPr id="22" name="Picture 21">
                <a:extLst>
                  <a:ext uri="{FF2B5EF4-FFF2-40B4-BE49-F238E27FC236}">
                    <a16:creationId xmlns:a16="http://schemas.microsoft.com/office/drawing/2014/main" id="{9C9B20FF-2B4D-3544-BE7A-8C55288DF203}"/>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85992" y="2679077"/>
                <a:ext cx="505060" cy="505060"/>
              </a:xfrm>
              <a:prstGeom prst="rect">
                <a:avLst/>
              </a:prstGeom>
            </p:spPr>
          </p:pic>
          <p:pic>
            <p:nvPicPr>
              <p:cNvPr id="23" name="Picture 22">
                <a:extLst>
                  <a:ext uri="{FF2B5EF4-FFF2-40B4-BE49-F238E27FC236}">
                    <a16:creationId xmlns:a16="http://schemas.microsoft.com/office/drawing/2014/main" id="{9A52DDBB-0D6C-6040-B82B-FFC09E5BB1F1}"/>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95786" y="2035428"/>
                <a:ext cx="505060" cy="505060"/>
              </a:xfrm>
              <a:prstGeom prst="rect">
                <a:avLst/>
              </a:prstGeom>
            </p:spPr>
          </p:pic>
          <p:pic>
            <p:nvPicPr>
              <p:cNvPr id="24" name="Picture 23">
                <a:extLst>
                  <a:ext uri="{FF2B5EF4-FFF2-40B4-BE49-F238E27FC236}">
                    <a16:creationId xmlns:a16="http://schemas.microsoft.com/office/drawing/2014/main" id="{7C455199-8AC2-4F4F-8931-1D40A62B3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7920" y="2696330"/>
                <a:ext cx="505060" cy="505060"/>
              </a:xfrm>
              <a:prstGeom prst="rect">
                <a:avLst/>
              </a:prstGeom>
            </p:spPr>
          </p:pic>
          <p:pic>
            <p:nvPicPr>
              <p:cNvPr id="25" name="Picture 24">
                <a:extLst>
                  <a:ext uri="{FF2B5EF4-FFF2-40B4-BE49-F238E27FC236}">
                    <a16:creationId xmlns:a16="http://schemas.microsoft.com/office/drawing/2014/main" id="{74813CD1-8950-BA4E-BEEE-E27E9A01770A}"/>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295649" y="3347423"/>
                <a:ext cx="505060" cy="505060"/>
              </a:xfrm>
              <a:prstGeom prst="rect">
                <a:avLst/>
              </a:prstGeom>
            </p:spPr>
          </p:pic>
          <p:pic>
            <p:nvPicPr>
              <p:cNvPr id="26" name="Picture 25">
                <a:extLst>
                  <a:ext uri="{FF2B5EF4-FFF2-40B4-BE49-F238E27FC236}">
                    <a16:creationId xmlns:a16="http://schemas.microsoft.com/office/drawing/2014/main" id="{F59265C6-169A-984C-B867-64C6EC6D740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85992" y="3335268"/>
                <a:ext cx="505060" cy="505060"/>
              </a:xfrm>
              <a:prstGeom prst="rect">
                <a:avLst/>
              </a:prstGeom>
            </p:spPr>
          </p:pic>
          <p:sp>
            <p:nvSpPr>
              <p:cNvPr id="27" name="Rounded Rectangle 26">
                <a:extLst>
                  <a:ext uri="{FF2B5EF4-FFF2-40B4-BE49-F238E27FC236}">
                    <a16:creationId xmlns:a16="http://schemas.microsoft.com/office/drawing/2014/main" id="{BCCDE1E6-A7AC-2C41-A525-F9AB8BD7FCB2}"/>
                  </a:ext>
                </a:extLst>
              </p:cNvPr>
              <p:cNvSpPr/>
              <p:nvPr/>
            </p:nvSpPr>
            <p:spPr>
              <a:xfrm>
                <a:off x="5974921" y="1878928"/>
                <a:ext cx="2331151" cy="218655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CC5273A-1887-574D-ADC4-D61FB10D5284}"/>
                  </a:ext>
                </a:extLst>
              </p:cNvPr>
              <p:cNvSpPr/>
              <p:nvPr/>
            </p:nvSpPr>
            <p:spPr>
              <a:xfrm>
                <a:off x="6145501" y="1977254"/>
                <a:ext cx="1440491" cy="1306638"/>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2" name="Straight Arrow Connector 31">
            <a:extLst>
              <a:ext uri="{FF2B5EF4-FFF2-40B4-BE49-F238E27FC236}">
                <a16:creationId xmlns:a16="http://schemas.microsoft.com/office/drawing/2014/main" id="{34C20233-DAB6-2348-9D0F-C333DBC25A2C}"/>
              </a:ext>
            </a:extLst>
          </p:cNvPr>
          <p:cNvCxnSpPr>
            <a:cxnSpLocks/>
          </p:cNvCxnSpPr>
          <p:nvPr/>
        </p:nvCxnSpPr>
        <p:spPr>
          <a:xfrm flipV="1">
            <a:off x="1940734" y="2152427"/>
            <a:ext cx="1116420" cy="1085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6DC7A0-C412-3241-8974-D0BA83C12DFB}"/>
              </a:ext>
            </a:extLst>
          </p:cNvPr>
          <p:cNvSpPr txBox="1"/>
          <p:nvPr/>
        </p:nvSpPr>
        <p:spPr>
          <a:xfrm>
            <a:off x="2036033" y="1691516"/>
            <a:ext cx="749808" cy="369332"/>
          </a:xfrm>
          <a:prstGeom prst="rect">
            <a:avLst/>
          </a:prstGeom>
          <a:noFill/>
        </p:spPr>
        <p:txBody>
          <a:bodyPr wrap="square" rtlCol="0">
            <a:spAutoFit/>
          </a:bodyPr>
          <a:lstStyle/>
          <a:p>
            <a:pPr algn="ctr"/>
            <a:r>
              <a:rPr lang="en-US" dirty="0" err="1"/>
              <a:t>ssh</a:t>
            </a:r>
            <a:endParaRPr lang="en-US" dirty="0"/>
          </a:p>
        </p:txBody>
      </p:sp>
      <p:cxnSp>
        <p:nvCxnSpPr>
          <p:cNvPr id="34" name="Straight Arrow Connector 33">
            <a:extLst>
              <a:ext uri="{FF2B5EF4-FFF2-40B4-BE49-F238E27FC236}">
                <a16:creationId xmlns:a16="http://schemas.microsoft.com/office/drawing/2014/main" id="{039BB3F3-EC34-8248-B441-20808CCF42ED}"/>
              </a:ext>
            </a:extLst>
          </p:cNvPr>
          <p:cNvCxnSpPr>
            <a:cxnSpLocks/>
          </p:cNvCxnSpPr>
          <p:nvPr/>
        </p:nvCxnSpPr>
        <p:spPr>
          <a:xfrm>
            <a:off x="4427984" y="4508955"/>
            <a:ext cx="105422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760F2D-19D1-4E4D-B87E-E16B432952AD}"/>
              </a:ext>
            </a:extLst>
          </p:cNvPr>
          <p:cNvCxnSpPr>
            <a:cxnSpLocks/>
          </p:cNvCxnSpPr>
          <p:nvPr/>
        </p:nvCxnSpPr>
        <p:spPr>
          <a:xfrm flipV="1">
            <a:off x="3715894" y="3071787"/>
            <a:ext cx="7266" cy="67872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3FEC986-8C3C-674C-BD45-543DBEC3EF48}"/>
              </a:ext>
            </a:extLst>
          </p:cNvPr>
          <p:cNvSpPr txBox="1"/>
          <p:nvPr/>
        </p:nvSpPr>
        <p:spPr>
          <a:xfrm>
            <a:off x="940521" y="2830461"/>
            <a:ext cx="749808" cy="369332"/>
          </a:xfrm>
          <a:prstGeom prst="rect">
            <a:avLst/>
          </a:prstGeom>
          <a:noFill/>
        </p:spPr>
        <p:txBody>
          <a:bodyPr wrap="square" rtlCol="0">
            <a:spAutoFit/>
          </a:bodyPr>
          <a:lstStyle/>
          <a:p>
            <a:pPr algn="ctr"/>
            <a:r>
              <a:rPr lang="en-US" dirty="0"/>
              <a:t>USER</a:t>
            </a:r>
          </a:p>
        </p:txBody>
      </p:sp>
      <p:cxnSp>
        <p:nvCxnSpPr>
          <p:cNvPr id="54" name="Straight Arrow Connector 53">
            <a:extLst>
              <a:ext uri="{FF2B5EF4-FFF2-40B4-BE49-F238E27FC236}">
                <a16:creationId xmlns:a16="http://schemas.microsoft.com/office/drawing/2014/main" id="{403DAAFA-7A5D-0943-B53B-3A04F285512C}"/>
              </a:ext>
            </a:extLst>
          </p:cNvPr>
          <p:cNvCxnSpPr>
            <a:cxnSpLocks/>
          </p:cNvCxnSpPr>
          <p:nvPr/>
        </p:nvCxnSpPr>
        <p:spPr>
          <a:xfrm flipV="1">
            <a:off x="4495653" y="2134570"/>
            <a:ext cx="1116420" cy="1085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05BD3D9-A503-444D-89C9-58E7E913C8E1}"/>
              </a:ext>
            </a:extLst>
          </p:cNvPr>
          <p:cNvCxnSpPr>
            <a:cxnSpLocks/>
          </p:cNvCxnSpPr>
          <p:nvPr/>
        </p:nvCxnSpPr>
        <p:spPr>
          <a:xfrm>
            <a:off x="6842050" y="2627391"/>
            <a:ext cx="0" cy="44156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20D0106A-7A51-6A4A-99E7-031CB99F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96" y="1412776"/>
            <a:ext cx="720000" cy="720000"/>
          </a:xfrm>
          <a:prstGeom prst="rect">
            <a:avLst/>
          </a:prstGeom>
        </p:spPr>
      </p:pic>
      <p:pic>
        <p:nvPicPr>
          <p:cNvPr id="68" name="Picture 67">
            <a:extLst>
              <a:ext uri="{FF2B5EF4-FFF2-40B4-BE49-F238E27FC236}">
                <a16:creationId xmlns:a16="http://schemas.microsoft.com/office/drawing/2014/main" id="{527F9C48-2523-DA41-B29C-FEE7676F3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607" y="4028196"/>
            <a:ext cx="839106" cy="839106"/>
          </a:xfrm>
          <a:prstGeom prst="rect">
            <a:avLst/>
          </a:prstGeom>
        </p:spPr>
      </p:pic>
    </p:spTree>
    <p:extLst>
      <p:ext uri="{BB962C8B-B14F-4D97-AF65-F5344CB8AC3E}">
        <p14:creationId xmlns:p14="http://schemas.microsoft.com/office/powerpoint/2010/main" val="1956888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C3D6E58-6D87-DD4E-8646-2833C631B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2912" y="1700888"/>
            <a:ext cx="720000" cy="720000"/>
          </a:xfrm>
          <a:prstGeom prst="rect">
            <a:avLst/>
          </a:prstGeom>
        </p:spPr>
      </p:pic>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Working with a Supercomputer</a:t>
            </a:r>
          </a:p>
        </p:txBody>
      </p:sp>
      <p:sp>
        <p:nvSpPr>
          <p:cNvPr id="3" name="Content Placeholder 2">
            <a:extLst>
              <a:ext uri="{FF2B5EF4-FFF2-40B4-BE49-F238E27FC236}">
                <a16:creationId xmlns:a16="http://schemas.microsoft.com/office/drawing/2014/main" id="{7EE83A4B-C115-1B48-BF1B-1FFA392223F0}"/>
              </a:ext>
            </a:extLst>
          </p:cNvPr>
          <p:cNvSpPr>
            <a:spLocks noGrp="1"/>
          </p:cNvSpPr>
          <p:nvPr>
            <p:ph idx="1"/>
          </p:nvPr>
        </p:nvSpPr>
        <p:spPr>
          <a:xfrm>
            <a:off x="1403648" y="1700888"/>
            <a:ext cx="2952328" cy="1545035"/>
          </a:xfrm>
        </p:spPr>
        <p:txBody>
          <a:bodyPr>
            <a:noAutofit/>
          </a:bodyPr>
          <a:lstStyle/>
          <a:p>
            <a:pPr marL="0" indent="0">
              <a:buNone/>
            </a:pPr>
            <a:r>
              <a:rPr lang="en-US" sz="1800" b="1" dirty="0"/>
              <a:t>Login node(s)</a:t>
            </a:r>
          </a:p>
          <a:p>
            <a:r>
              <a:rPr lang="en-US" sz="1800" dirty="0"/>
              <a:t>Editing and transferring files</a:t>
            </a:r>
          </a:p>
          <a:p>
            <a:r>
              <a:rPr lang="en-US" sz="1800" dirty="0"/>
              <a:t>Compile programs</a:t>
            </a:r>
          </a:p>
          <a:p>
            <a:r>
              <a:rPr lang="en-US" sz="1800" dirty="0"/>
              <a:t>Prepare simulations</a:t>
            </a:r>
          </a:p>
          <a:p>
            <a:pPr marL="0" indent="0">
              <a:buNone/>
            </a:pPr>
            <a:endParaRPr lang="en-US" sz="1800" dirty="0"/>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12</a:t>
            </a:fld>
            <a:endParaRPr lang="nl-NL" dirty="0"/>
          </a:p>
        </p:txBody>
      </p:sp>
      <p:pic>
        <p:nvPicPr>
          <p:cNvPr id="5" name="Picture 4">
            <a:extLst>
              <a:ext uri="{FF2B5EF4-FFF2-40B4-BE49-F238E27FC236}">
                <a16:creationId xmlns:a16="http://schemas.microsoft.com/office/drawing/2014/main" id="{715278A9-1CFA-9E4D-95C0-B0CCC3F80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87" y="1700888"/>
            <a:ext cx="720000" cy="720000"/>
          </a:xfrm>
          <a:prstGeom prst="rect">
            <a:avLst/>
          </a:prstGeom>
        </p:spPr>
      </p:pic>
      <p:pic>
        <p:nvPicPr>
          <p:cNvPr id="7" name="Picture 6">
            <a:extLst>
              <a:ext uri="{FF2B5EF4-FFF2-40B4-BE49-F238E27FC236}">
                <a16:creationId xmlns:a16="http://schemas.microsoft.com/office/drawing/2014/main" id="{76EAC0DD-C4D1-AF43-90CD-E401C34A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87" y="4188221"/>
            <a:ext cx="720000" cy="720000"/>
          </a:xfrm>
          <a:prstGeom prst="rect">
            <a:avLst/>
          </a:prstGeom>
        </p:spPr>
      </p:pic>
      <p:sp>
        <p:nvSpPr>
          <p:cNvPr id="10" name="Content Placeholder 2">
            <a:extLst>
              <a:ext uri="{FF2B5EF4-FFF2-40B4-BE49-F238E27FC236}">
                <a16:creationId xmlns:a16="http://schemas.microsoft.com/office/drawing/2014/main" id="{4E281D16-8443-FA4A-923A-7BA64548F90A}"/>
              </a:ext>
            </a:extLst>
          </p:cNvPr>
          <p:cNvSpPr txBox="1">
            <a:spLocks/>
          </p:cNvSpPr>
          <p:nvPr/>
        </p:nvSpPr>
        <p:spPr>
          <a:xfrm>
            <a:off x="5541673" y="1700888"/>
            <a:ext cx="2952328" cy="15450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t>Compute nodes</a:t>
            </a:r>
          </a:p>
          <a:p>
            <a:r>
              <a:rPr lang="en-US" sz="1800" dirty="0"/>
              <a:t>Multicore nodes</a:t>
            </a:r>
          </a:p>
          <a:p>
            <a:r>
              <a:rPr lang="en-US" sz="1800" dirty="0"/>
              <a:t>Large memories</a:t>
            </a:r>
          </a:p>
          <a:p>
            <a:r>
              <a:rPr lang="en-US" sz="1800" dirty="0"/>
              <a:t>High-speed interconnections</a:t>
            </a:r>
          </a:p>
          <a:p>
            <a:pPr marL="0" indent="0">
              <a:buFont typeface="Arial" panose="020B0604020202020204" pitchFamily="34" charset="0"/>
              <a:buNone/>
            </a:pPr>
            <a:endParaRPr lang="en-US" sz="1800" dirty="0"/>
          </a:p>
        </p:txBody>
      </p:sp>
      <p:sp>
        <p:nvSpPr>
          <p:cNvPr id="13" name="Content Placeholder 2">
            <a:extLst>
              <a:ext uri="{FF2B5EF4-FFF2-40B4-BE49-F238E27FC236}">
                <a16:creationId xmlns:a16="http://schemas.microsoft.com/office/drawing/2014/main" id="{C2D4E65C-5017-3844-9C63-E805CA460A44}"/>
              </a:ext>
            </a:extLst>
          </p:cNvPr>
          <p:cNvSpPr txBox="1">
            <a:spLocks/>
          </p:cNvSpPr>
          <p:nvPr/>
        </p:nvSpPr>
        <p:spPr>
          <a:xfrm>
            <a:off x="1403648" y="4188221"/>
            <a:ext cx="2952328" cy="15450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a:t>Batch scheduler</a:t>
            </a:r>
          </a:p>
          <a:p>
            <a:r>
              <a:rPr lang="en-US" sz="1800" dirty="0"/>
              <a:t>Resource allocation</a:t>
            </a:r>
          </a:p>
          <a:p>
            <a:r>
              <a:rPr lang="en-US" sz="1800" dirty="0"/>
              <a:t>Job queueing</a:t>
            </a:r>
          </a:p>
          <a:p>
            <a:r>
              <a:rPr lang="en-US" sz="1800" dirty="0"/>
              <a:t>Accounting and </a:t>
            </a:r>
          </a:p>
          <a:p>
            <a:pPr marL="0" indent="0">
              <a:buFont typeface="Arial" panose="020B0604020202020204" pitchFamily="34" charset="0"/>
              <a:buNone/>
            </a:pPr>
            <a:endParaRPr lang="en-US" sz="1800" dirty="0"/>
          </a:p>
        </p:txBody>
      </p:sp>
      <p:pic>
        <p:nvPicPr>
          <p:cNvPr id="15" name="Picture 14">
            <a:extLst>
              <a:ext uri="{FF2B5EF4-FFF2-40B4-BE49-F238E27FC236}">
                <a16:creationId xmlns:a16="http://schemas.microsoft.com/office/drawing/2014/main" id="{B1711E66-79C7-0544-AF32-265109964A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8824" y="4149080"/>
            <a:ext cx="720000" cy="720000"/>
          </a:xfrm>
          <a:prstGeom prst="rect">
            <a:avLst/>
          </a:prstGeom>
        </p:spPr>
      </p:pic>
      <p:sp>
        <p:nvSpPr>
          <p:cNvPr id="17" name="Content Placeholder 2">
            <a:extLst>
              <a:ext uri="{FF2B5EF4-FFF2-40B4-BE49-F238E27FC236}">
                <a16:creationId xmlns:a16="http://schemas.microsoft.com/office/drawing/2014/main" id="{C042801E-D2B8-3F4C-BE0E-8FEAC2C4F047}"/>
              </a:ext>
            </a:extLst>
          </p:cNvPr>
          <p:cNvSpPr txBox="1">
            <a:spLocks/>
          </p:cNvSpPr>
          <p:nvPr/>
        </p:nvSpPr>
        <p:spPr>
          <a:xfrm>
            <a:off x="5541673" y="4188220"/>
            <a:ext cx="2952328" cy="15450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a:t>File system</a:t>
            </a:r>
          </a:p>
          <a:p>
            <a:r>
              <a:rPr lang="en-US" sz="1800" dirty="0"/>
              <a:t>Parallel FS</a:t>
            </a:r>
          </a:p>
          <a:p>
            <a:r>
              <a:rPr lang="en-US" sz="1800" dirty="0"/>
              <a:t>Efficient I/O </a:t>
            </a:r>
          </a:p>
          <a:p>
            <a:r>
              <a:rPr lang="en-US" sz="1800" dirty="0"/>
              <a:t>Node local disks </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964244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Working with a Supercomputer</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13</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229600" cy="4641379"/>
          </a:xfrm>
        </p:spPr>
        <p:txBody>
          <a:bodyPr>
            <a:noAutofit/>
          </a:bodyPr>
          <a:lstStyle/>
          <a:p>
            <a:pPr marL="514350" indent="-514350">
              <a:buFont typeface="+mj-lt"/>
              <a:buAutoNum type="arabicPeriod"/>
            </a:pPr>
            <a:r>
              <a:rPr lang="en-US" sz="2000" b="1" dirty="0"/>
              <a:t>Login and transfer files to the remote machine</a:t>
            </a:r>
          </a:p>
          <a:p>
            <a:pPr lvl="1"/>
            <a:r>
              <a:rPr lang="en-US" sz="2000" dirty="0" err="1"/>
              <a:t>ssh</a:t>
            </a:r>
            <a:r>
              <a:rPr lang="en-US" sz="2000" dirty="0"/>
              <a:t>, </a:t>
            </a:r>
            <a:r>
              <a:rPr lang="en-US" sz="2000" dirty="0" err="1"/>
              <a:t>scp</a:t>
            </a:r>
            <a:r>
              <a:rPr lang="en-US" sz="2000" dirty="0"/>
              <a:t>/ftp </a:t>
            </a:r>
          </a:p>
          <a:p>
            <a:pPr lvl="1"/>
            <a:r>
              <a:rPr lang="en-US" sz="2000" dirty="0"/>
              <a:t>Command line, GUI</a:t>
            </a:r>
          </a:p>
          <a:p>
            <a:pPr lvl="1"/>
            <a:endParaRPr lang="en-US" sz="2000" dirty="0"/>
          </a:p>
          <a:p>
            <a:pPr marL="514350" indent="-514350">
              <a:buFont typeface="+mj-lt"/>
              <a:buAutoNum type="arabicPeriod"/>
            </a:pPr>
            <a:r>
              <a:rPr lang="en-US" sz="2000" b="1" dirty="0"/>
              <a:t>Prepare your job(s) </a:t>
            </a:r>
          </a:p>
          <a:p>
            <a:pPr lvl="1"/>
            <a:r>
              <a:rPr lang="en-US" sz="2000" dirty="0"/>
              <a:t>Input preparation</a:t>
            </a:r>
          </a:p>
          <a:p>
            <a:pPr lvl="1"/>
            <a:r>
              <a:rPr lang="en-US" sz="2000" dirty="0"/>
              <a:t>Job submission script</a:t>
            </a:r>
          </a:p>
          <a:p>
            <a:pPr lvl="1"/>
            <a:r>
              <a:rPr lang="en-US" sz="2000" dirty="0"/>
              <a:t>Software preparation</a:t>
            </a:r>
          </a:p>
          <a:p>
            <a:pPr lvl="1"/>
            <a:endParaRPr lang="en-US" sz="2000" dirty="0"/>
          </a:p>
          <a:p>
            <a:pPr marL="514350" indent="-514350">
              <a:buFont typeface="+mj-lt"/>
              <a:buAutoNum type="arabicPeriod"/>
            </a:pPr>
            <a:r>
              <a:rPr lang="en-US" sz="2000" b="1" dirty="0"/>
              <a:t>Submit your job and retrieve output</a:t>
            </a:r>
          </a:p>
          <a:p>
            <a:pPr lvl="1"/>
            <a:r>
              <a:rPr lang="en-US" sz="2000" dirty="0"/>
              <a:t>Submit job to the batch system</a:t>
            </a:r>
          </a:p>
          <a:p>
            <a:pPr lvl="1"/>
            <a:r>
              <a:rPr lang="en-US" sz="2000" dirty="0"/>
              <a:t>Monitor job</a:t>
            </a:r>
          </a:p>
          <a:p>
            <a:pPr lvl="1"/>
            <a:r>
              <a:rPr lang="en-US" sz="2000" dirty="0"/>
              <a:t>Retrieve outputs / Remote visualization</a:t>
            </a:r>
          </a:p>
        </p:txBody>
      </p:sp>
    </p:spTree>
    <p:extLst>
      <p:ext uri="{BB962C8B-B14F-4D97-AF65-F5344CB8AC3E}">
        <p14:creationId xmlns:p14="http://schemas.microsoft.com/office/powerpoint/2010/main" val="90685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C945-2374-324B-8FDA-0DB59FBE6A43}"/>
              </a:ext>
            </a:extLst>
          </p:cNvPr>
          <p:cNvSpPr>
            <a:spLocks noGrp="1"/>
          </p:cNvSpPr>
          <p:nvPr>
            <p:ph type="title"/>
          </p:nvPr>
        </p:nvSpPr>
        <p:spPr/>
        <p:txBody>
          <a:bodyPr/>
          <a:lstStyle/>
          <a:p>
            <a:r>
              <a:rPr lang="en-US" dirty="0"/>
              <a:t>Getting started with HPC</a:t>
            </a:r>
          </a:p>
        </p:txBody>
      </p:sp>
      <p:sp>
        <p:nvSpPr>
          <p:cNvPr id="3" name="Text Placeholder 2">
            <a:extLst>
              <a:ext uri="{FF2B5EF4-FFF2-40B4-BE49-F238E27FC236}">
                <a16:creationId xmlns:a16="http://schemas.microsoft.com/office/drawing/2014/main" id="{2A71F48F-B760-8B42-B30B-59DE8D864A66}"/>
              </a:ext>
            </a:extLst>
          </p:cNvPr>
          <p:cNvSpPr>
            <a:spLocks noGrp="1"/>
          </p:cNvSpPr>
          <p:nvPr>
            <p:ph type="body" idx="1"/>
          </p:nvPr>
        </p:nvSpPr>
        <p:spPr/>
        <p:txBody>
          <a:bodyPr/>
          <a:lstStyle/>
          <a:p>
            <a:r>
              <a:rPr lang="en-US" dirty="0"/>
              <a:t>Introduction to HPC in Computational Modelling</a:t>
            </a:r>
          </a:p>
        </p:txBody>
      </p:sp>
      <p:sp>
        <p:nvSpPr>
          <p:cNvPr id="4" name="Slide Number Placeholder 3">
            <a:extLst>
              <a:ext uri="{FF2B5EF4-FFF2-40B4-BE49-F238E27FC236}">
                <a16:creationId xmlns:a16="http://schemas.microsoft.com/office/drawing/2014/main" id="{B213B346-912F-1141-8766-59B3CBC19115}"/>
              </a:ext>
            </a:extLst>
          </p:cNvPr>
          <p:cNvSpPr>
            <a:spLocks noGrp="1"/>
          </p:cNvSpPr>
          <p:nvPr>
            <p:ph type="sldNum" sz="quarter" idx="12"/>
          </p:nvPr>
        </p:nvSpPr>
        <p:spPr/>
        <p:txBody>
          <a:bodyPr/>
          <a:lstStyle/>
          <a:p>
            <a:fld id="{5E8D41EB-9C43-490C-9145-7EDE525ABBF5}" type="slidenum">
              <a:rPr lang="nl-NL" smtClean="0"/>
              <a:t>14</a:t>
            </a:fld>
            <a:endParaRPr lang="nl-NL"/>
          </a:p>
        </p:txBody>
      </p:sp>
      <p:sp>
        <p:nvSpPr>
          <p:cNvPr id="7" name="Title 1">
            <a:extLst>
              <a:ext uri="{FF2B5EF4-FFF2-40B4-BE49-F238E27FC236}">
                <a16:creationId xmlns:a16="http://schemas.microsoft.com/office/drawing/2014/main" id="{1F33C9FD-E12D-BC45-B5FF-E1596D969287}"/>
              </a:ext>
            </a:extLst>
          </p:cNvPr>
          <p:cNvSpPr txBox="1">
            <a:spLocks/>
          </p:cNvSpPr>
          <p:nvPr/>
        </p:nvSpPr>
        <p:spPr>
          <a:xfrm>
            <a:off x="5029200" y="1268760"/>
            <a:ext cx="4114800" cy="85010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b="1" kern="1200">
                <a:solidFill>
                  <a:schemeClr val="tx1"/>
                </a:solidFill>
                <a:latin typeface="Avenir Next" charset="0"/>
                <a:ea typeface="Avenir Next" charset="0"/>
                <a:cs typeface="Avenir Next"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Avenir Next" charset="0"/>
              </a:rPr>
              <a:t>Login to an HPC system</a:t>
            </a:r>
          </a:p>
        </p:txBody>
      </p:sp>
    </p:spTree>
    <p:extLst>
      <p:ext uri="{BB962C8B-B14F-4D97-AF65-F5344CB8AC3E}">
        <p14:creationId xmlns:p14="http://schemas.microsoft.com/office/powerpoint/2010/main" val="2783563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15</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075240" cy="4641379"/>
          </a:xfrm>
        </p:spPr>
        <p:txBody>
          <a:bodyPr>
            <a:noAutofit/>
          </a:bodyPr>
          <a:lstStyle/>
          <a:p>
            <a:pPr marL="0" indent="0">
              <a:buNone/>
            </a:pPr>
            <a:r>
              <a:rPr lang="en-US" sz="2000" b="1" dirty="0"/>
              <a:t>Getting an account on the system</a:t>
            </a:r>
          </a:p>
          <a:p>
            <a:pPr>
              <a:lnSpc>
                <a:spcPct val="200000"/>
              </a:lnSpc>
            </a:pPr>
            <a:r>
              <a:rPr lang="en-US" sz="2000" dirty="0"/>
              <a:t>EU funded projects (PRACE, CompBioMed, etc.)</a:t>
            </a:r>
          </a:p>
          <a:p>
            <a:pPr>
              <a:lnSpc>
                <a:spcPct val="200000"/>
              </a:lnSpc>
            </a:pPr>
            <a:r>
              <a:rPr lang="en-US" sz="2000" dirty="0"/>
              <a:t>National initiatives (NWO, RES)</a:t>
            </a:r>
          </a:p>
          <a:p>
            <a:pPr>
              <a:lnSpc>
                <a:spcPct val="200000"/>
              </a:lnSpc>
            </a:pPr>
            <a:r>
              <a:rPr lang="en-US" sz="2000" dirty="0"/>
              <a:t>Special agreements with Universities or research centers</a:t>
            </a:r>
          </a:p>
          <a:p>
            <a:pPr>
              <a:lnSpc>
                <a:spcPct val="200000"/>
              </a:lnSpc>
            </a:pPr>
            <a:r>
              <a:rPr lang="en-US" sz="2000" dirty="0"/>
              <a:t>Contact the HPC center</a:t>
            </a:r>
          </a:p>
          <a:p>
            <a:pPr lvl="1"/>
            <a:r>
              <a:rPr lang="en-US" sz="1800" dirty="0">
                <a:hlinkClick r:id="rId2"/>
              </a:rPr>
              <a:t>helpdesk@surfsara.nl</a:t>
            </a:r>
            <a:endParaRPr lang="en-US" sz="1800" dirty="0"/>
          </a:p>
          <a:p>
            <a:pPr lvl="1"/>
            <a:r>
              <a:rPr lang="en-US" sz="1800" dirty="0">
                <a:hlinkClick r:id="rId3"/>
              </a:rPr>
              <a:t>support@bsc.es</a:t>
            </a:r>
            <a:endParaRPr lang="en-US" sz="1800" dirty="0"/>
          </a:p>
        </p:txBody>
      </p:sp>
    </p:spTree>
    <p:extLst>
      <p:ext uri="{BB962C8B-B14F-4D97-AF65-F5344CB8AC3E}">
        <p14:creationId xmlns:p14="http://schemas.microsoft.com/office/powerpoint/2010/main" val="254397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16</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5482952" cy="4641379"/>
          </a:xfrm>
        </p:spPr>
        <p:txBody>
          <a:bodyPr>
            <a:noAutofit/>
          </a:bodyPr>
          <a:lstStyle/>
          <a:p>
            <a:pPr marL="0" indent="0">
              <a:buNone/>
            </a:pPr>
            <a:r>
              <a:rPr lang="en-US" sz="2000" b="1" dirty="0"/>
              <a:t>Install UNIX tools on your local machine</a:t>
            </a:r>
          </a:p>
          <a:p>
            <a:pPr marL="0" indent="0">
              <a:buNone/>
            </a:pPr>
            <a:endParaRPr lang="en-GB" sz="2000" i="1" u="sng" dirty="0"/>
          </a:p>
          <a:p>
            <a:pPr marL="0" indent="0">
              <a:buNone/>
            </a:pPr>
            <a:r>
              <a:rPr lang="en-GB" sz="2000" i="1" u="sng" dirty="0"/>
              <a:t>Windows</a:t>
            </a:r>
          </a:p>
          <a:p>
            <a:pPr marL="0" indent="0">
              <a:buNone/>
            </a:pPr>
            <a:r>
              <a:rPr lang="en-GB" sz="2000" dirty="0"/>
              <a:t>Putty</a:t>
            </a:r>
          </a:p>
          <a:p>
            <a:pPr marL="0" indent="0">
              <a:buNone/>
            </a:pPr>
            <a:r>
              <a:rPr lang="en-GB" sz="2000" dirty="0" err="1"/>
              <a:t>MobaXterm</a:t>
            </a:r>
            <a:r>
              <a:rPr lang="en-GB" sz="2000" dirty="0"/>
              <a:t> (</a:t>
            </a:r>
            <a:r>
              <a:rPr lang="en-GB" sz="2000" dirty="0">
                <a:hlinkClick r:id="rId2"/>
              </a:rPr>
              <a:t>http://mobaxterm.mobatek.net</a:t>
            </a:r>
            <a:r>
              <a:rPr lang="en-GB" sz="2000" dirty="0"/>
              <a:t>)</a:t>
            </a:r>
          </a:p>
          <a:p>
            <a:pPr marL="0" indent="0">
              <a:buNone/>
            </a:pPr>
            <a:endParaRPr lang="en-GB" sz="2000" dirty="0"/>
          </a:p>
          <a:p>
            <a:pPr marL="0" indent="0">
              <a:buNone/>
            </a:pPr>
            <a:r>
              <a:rPr lang="en-GB" sz="2000" i="1" u="sng" dirty="0"/>
              <a:t>Mac OSX</a:t>
            </a:r>
          </a:p>
          <a:p>
            <a:pPr marL="0" indent="0">
              <a:buNone/>
            </a:pPr>
            <a:r>
              <a:rPr lang="en-GB" sz="2000" dirty="0"/>
              <a:t>Terminal (pre-installed)</a:t>
            </a:r>
          </a:p>
          <a:p>
            <a:pPr marL="0" indent="0">
              <a:buNone/>
            </a:pPr>
            <a:r>
              <a:rPr lang="en-GB" sz="2000" dirty="0" err="1"/>
              <a:t>XQuartz</a:t>
            </a:r>
            <a:r>
              <a:rPr lang="en-GB" sz="2000" dirty="0"/>
              <a:t> (</a:t>
            </a:r>
            <a:r>
              <a:rPr lang="en-GB" sz="2000" dirty="0">
                <a:hlinkClick r:id="rId3"/>
              </a:rPr>
              <a:t>http://www.xquartz.org</a:t>
            </a:r>
            <a:r>
              <a:rPr lang="en-GB" sz="2000" dirty="0"/>
              <a:t>)</a:t>
            </a:r>
          </a:p>
          <a:p>
            <a:pPr marL="0" indent="0">
              <a:buNone/>
            </a:pPr>
            <a:endParaRPr lang="en-GB" sz="2000" dirty="0"/>
          </a:p>
          <a:p>
            <a:pPr marL="0" indent="0">
              <a:buNone/>
            </a:pPr>
            <a:r>
              <a:rPr lang="en-GB" sz="2000" i="1" u="sng" dirty="0"/>
              <a:t>Linux</a:t>
            </a:r>
          </a:p>
          <a:p>
            <a:pPr marL="0" indent="0">
              <a:buNone/>
            </a:pPr>
            <a:r>
              <a:rPr lang="en-GB" sz="2000" dirty="0"/>
              <a:t>You are already well equipped!</a:t>
            </a:r>
          </a:p>
        </p:txBody>
      </p:sp>
    </p:spTree>
    <p:extLst>
      <p:ext uri="{BB962C8B-B14F-4D97-AF65-F5344CB8AC3E}">
        <p14:creationId xmlns:p14="http://schemas.microsoft.com/office/powerpoint/2010/main" val="44693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17</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229600" cy="4641379"/>
          </a:xfrm>
        </p:spPr>
        <p:txBody>
          <a:bodyPr>
            <a:noAutofit/>
          </a:bodyPr>
          <a:lstStyle/>
          <a:p>
            <a:pPr marL="0" indent="0">
              <a:buNone/>
            </a:pPr>
            <a:r>
              <a:rPr lang="en-US" sz="2000" b="1" dirty="0"/>
              <a:t>Terminal – Command line </a:t>
            </a:r>
          </a:p>
          <a:p>
            <a:pPr marL="0" indent="0">
              <a:buNone/>
            </a:pPr>
            <a:endParaRPr lang="en-GB" sz="2000" i="1" u="sng" dirty="0"/>
          </a:p>
        </p:txBody>
      </p:sp>
      <p:pic>
        <p:nvPicPr>
          <p:cNvPr id="15" name="Picture 14">
            <a:extLst>
              <a:ext uri="{FF2B5EF4-FFF2-40B4-BE49-F238E27FC236}">
                <a16:creationId xmlns:a16="http://schemas.microsoft.com/office/drawing/2014/main" id="{ECFC2B92-DC95-E844-9977-32DE9462F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628800"/>
            <a:ext cx="6520559" cy="4838103"/>
          </a:xfrm>
          <a:prstGeom prst="rect">
            <a:avLst/>
          </a:prstGeom>
          <a:effectLst/>
        </p:spPr>
      </p:pic>
    </p:spTree>
    <p:extLst>
      <p:ext uri="{BB962C8B-B14F-4D97-AF65-F5344CB8AC3E}">
        <p14:creationId xmlns:p14="http://schemas.microsoft.com/office/powerpoint/2010/main" val="359048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18</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7427168" cy="4641379"/>
          </a:xfrm>
        </p:spPr>
        <p:txBody>
          <a:bodyPr>
            <a:noAutofit/>
          </a:bodyPr>
          <a:lstStyle/>
          <a:p>
            <a:pPr marL="0" indent="0">
              <a:buNone/>
            </a:pPr>
            <a:r>
              <a:rPr lang="en-US" sz="2000" b="1" dirty="0"/>
              <a:t>SSH, or Secure </a:t>
            </a:r>
            <a:r>
              <a:rPr lang="en-US" sz="2000" b="1" dirty="0" err="1"/>
              <a:t>SHell</a:t>
            </a:r>
            <a:endParaRPr lang="en-US" sz="2000" b="1" dirty="0"/>
          </a:p>
          <a:p>
            <a:endParaRPr lang="en-US" sz="2000" dirty="0"/>
          </a:p>
          <a:p>
            <a:r>
              <a:rPr lang="en-US" sz="2000" dirty="0"/>
              <a:t>establishing a cryptographically secured connection</a:t>
            </a:r>
          </a:p>
          <a:p>
            <a:endParaRPr lang="en-US" sz="1000" b="1" dirty="0"/>
          </a:p>
          <a:p>
            <a:r>
              <a:rPr lang="en-US" sz="2000" dirty="0"/>
              <a:t>authenticating each side to the other</a:t>
            </a:r>
          </a:p>
          <a:p>
            <a:endParaRPr lang="en-US" sz="1000" dirty="0"/>
          </a:p>
          <a:p>
            <a:r>
              <a:rPr lang="en-US" sz="2000" dirty="0"/>
              <a:t>passing commands and output back and forth</a:t>
            </a:r>
          </a:p>
        </p:txBody>
      </p:sp>
      <p:sp>
        <p:nvSpPr>
          <p:cNvPr id="3" name="Rounded Rectangle 2">
            <a:extLst>
              <a:ext uri="{FF2B5EF4-FFF2-40B4-BE49-F238E27FC236}">
                <a16:creationId xmlns:a16="http://schemas.microsoft.com/office/drawing/2014/main" id="{E96D17E4-00F6-AE43-8CC2-6B1BB56B8C60}"/>
              </a:ext>
            </a:extLst>
          </p:cNvPr>
          <p:cNvSpPr/>
          <p:nvPr/>
        </p:nvSpPr>
        <p:spPr>
          <a:xfrm>
            <a:off x="889248" y="4653136"/>
            <a:ext cx="7427168" cy="93610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2400" dirty="0">
                <a:latin typeface="Monaco" pitchFamily="2" charset="77"/>
              </a:rPr>
              <a:t>$ </a:t>
            </a:r>
            <a:r>
              <a:rPr lang="en-US" sz="2400" dirty="0" err="1">
                <a:latin typeface="Monaco" pitchFamily="2" charset="77"/>
              </a:rPr>
              <a:t>ssh</a:t>
            </a:r>
            <a:r>
              <a:rPr lang="en-US" sz="2400" dirty="0">
                <a:latin typeface="Monaco" pitchFamily="2" charset="77"/>
              </a:rPr>
              <a:t> nct0004@mn1.bsc.es</a:t>
            </a:r>
          </a:p>
          <a:p>
            <a:r>
              <a:rPr lang="en-US" sz="2400" dirty="0">
                <a:latin typeface="Monaco" pitchFamily="2" charset="77"/>
              </a:rPr>
              <a:t>Password: </a:t>
            </a:r>
          </a:p>
        </p:txBody>
      </p:sp>
    </p:spTree>
    <p:extLst>
      <p:ext uri="{BB962C8B-B14F-4D97-AF65-F5344CB8AC3E}">
        <p14:creationId xmlns:p14="http://schemas.microsoft.com/office/powerpoint/2010/main" val="4165013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19</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7427168" cy="4641379"/>
          </a:xfrm>
        </p:spPr>
        <p:txBody>
          <a:bodyPr>
            <a:noAutofit/>
          </a:bodyPr>
          <a:lstStyle/>
          <a:p>
            <a:pPr marL="0" indent="0">
              <a:buNone/>
            </a:pPr>
            <a:r>
              <a:rPr lang="en-US" sz="2000" b="1" dirty="0"/>
              <a:t>SSH, or Secure </a:t>
            </a:r>
            <a:r>
              <a:rPr lang="en-US" sz="2000" b="1" dirty="0" err="1"/>
              <a:t>SHell</a:t>
            </a:r>
            <a:endParaRPr lang="en-US" sz="2000" b="1" dirty="0"/>
          </a:p>
          <a:p>
            <a:endParaRPr lang="en-US" sz="2000" dirty="0"/>
          </a:p>
          <a:p>
            <a:r>
              <a:rPr lang="en-US" sz="2000" dirty="0"/>
              <a:t>establishing a cryptographically secured connection</a:t>
            </a:r>
          </a:p>
          <a:p>
            <a:endParaRPr lang="en-US" sz="1000" b="1" dirty="0"/>
          </a:p>
          <a:p>
            <a:r>
              <a:rPr lang="en-US" sz="2000" dirty="0"/>
              <a:t>authenticating each side to the other</a:t>
            </a:r>
          </a:p>
          <a:p>
            <a:endParaRPr lang="en-US" sz="1000" dirty="0"/>
          </a:p>
          <a:p>
            <a:r>
              <a:rPr lang="en-US" sz="2000" dirty="0"/>
              <a:t>passing commands and output back and forth</a:t>
            </a:r>
          </a:p>
        </p:txBody>
      </p:sp>
      <p:sp>
        <p:nvSpPr>
          <p:cNvPr id="3" name="Rounded Rectangle 2">
            <a:extLst>
              <a:ext uri="{FF2B5EF4-FFF2-40B4-BE49-F238E27FC236}">
                <a16:creationId xmlns:a16="http://schemas.microsoft.com/office/drawing/2014/main" id="{E96D17E4-00F6-AE43-8CC2-6B1BB56B8C60}"/>
              </a:ext>
            </a:extLst>
          </p:cNvPr>
          <p:cNvSpPr/>
          <p:nvPr/>
        </p:nvSpPr>
        <p:spPr>
          <a:xfrm>
            <a:off x="889248" y="4653136"/>
            <a:ext cx="7427168" cy="93610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2400" dirty="0">
                <a:latin typeface="Monaco" pitchFamily="2" charset="77"/>
              </a:rPr>
              <a:t>$ </a:t>
            </a:r>
            <a:r>
              <a:rPr lang="en-US" sz="2400" dirty="0" err="1">
                <a:latin typeface="Monaco" pitchFamily="2" charset="77"/>
              </a:rPr>
              <a:t>ssh</a:t>
            </a:r>
            <a:r>
              <a:rPr lang="en-US" sz="2400" dirty="0">
                <a:latin typeface="Monaco" pitchFamily="2" charset="77"/>
              </a:rPr>
              <a:t> </a:t>
            </a:r>
            <a:r>
              <a:rPr lang="en-US" sz="2400" dirty="0">
                <a:solidFill>
                  <a:srgbClr val="C00000"/>
                </a:solidFill>
                <a:latin typeface="Monaco" pitchFamily="2" charset="77"/>
              </a:rPr>
              <a:t>nct0004</a:t>
            </a:r>
            <a:r>
              <a:rPr lang="en-US" sz="2400" dirty="0">
                <a:latin typeface="Monaco" pitchFamily="2" charset="77"/>
              </a:rPr>
              <a:t>@</a:t>
            </a:r>
            <a:r>
              <a:rPr lang="en-US" sz="2400" dirty="0">
                <a:solidFill>
                  <a:schemeClr val="tx2"/>
                </a:solidFill>
                <a:latin typeface="Monaco" pitchFamily="2" charset="77"/>
              </a:rPr>
              <a:t>mn1.bsc.es</a:t>
            </a:r>
          </a:p>
          <a:p>
            <a:r>
              <a:rPr lang="en-US" sz="2400" dirty="0">
                <a:latin typeface="Monaco" pitchFamily="2" charset="77"/>
              </a:rPr>
              <a:t>Password: </a:t>
            </a:r>
          </a:p>
        </p:txBody>
      </p:sp>
      <p:sp>
        <p:nvSpPr>
          <p:cNvPr id="8" name="Left Brace 7">
            <a:extLst>
              <a:ext uri="{FF2B5EF4-FFF2-40B4-BE49-F238E27FC236}">
                <a16:creationId xmlns:a16="http://schemas.microsoft.com/office/drawing/2014/main" id="{7BB39FA5-06D6-3B4B-A99D-7F210F7C62BF}"/>
              </a:ext>
            </a:extLst>
          </p:cNvPr>
          <p:cNvSpPr/>
          <p:nvPr/>
        </p:nvSpPr>
        <p:spPr>
          <a:xfrm rot="5400000">
            <a:off x="2591780" y="3969060"/>
            <a:ext cx="360040" cy="1296144"/>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07A9703-1962-FF4D-980D-417DA4429352}"/>
              </a:ext>
            </a:extLst>
          </p:cNvPr>
          <p:cNvSpPr/>
          <p:nvPr/>
        </p:nvSpPr>
        <p:spPr>
          <a:xfrm rot="16200000">
            <a:off x="4204066" y="4429218"/>
            <a:ext cx="468052" cy="1851992"/>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7071277-4AF0-CB48-94FB-B414C3FB303B}"/>
              </a:ext>
            </a:extLst>
          </p:cNvPr>
          <p:cNvSpPr txBox="1"/>
          <p:nvPr/>
        </p:nvSpPr>
        <p:spPr>
          <a:xfrm>
            <a:off x="1907704" y="4077072"/>
            <a:ext cx="1656184" cy="369332"/>
          </a:xfrm>
          <a:prstGeom prst="rect">
            <a:avLst/>
          </a:prstGeom>
          <a:noFill/>
        </p:spPr>
        <p:txBody>
          <a:bodyPr wrap="square" rtlCol="0">
            <a:spAutoFit/>
          </a:bodyPr>
          <a:lstStyle/>
          <a:p>
            <a:pPr algn="ctr"/>
            <a:r>
              <a:rPr lang="en-US" b="1" dirty="0">
                <a:solidFill>
                  <a:srgbClr val="C00000"/>
                </a:solidFill>
                <a:latin typeface="Avenir" panose="02000503020000020003" pitchFamily="2" charset="0"/>
              </a:rPr>
              <a:t>username</a:t>
            </a:r>
          </a:p>
        </p:txBody>
      </p:sp>
      <p:sp>
        <p:nvSpPr>
          <p:cNvPr id="11" name="TextBox 10">
            <a:extLst>
              <a:ext uri="{FF2B5EF4-FFF2-40B4-BE49-F238E27FC236}">
                <a16:creationId xmlns:a16="http://schemas.microsoft.com/office/drawing/2014/main" id="{946CA66B-5A1F-4F41-929D-2F2A710C8198}"/>
              </a:ext>
            </a:extLst>
          </p:cNvPr>
          <p:cNvSpPr txBox="1"/>
          <p:nvPr/>
        </p:nvSpPr>
        <p:spPr>
          <a:xfrm>
            <a:off x="2745904" y="5637031"/>
            <a:ext cx="3338264" cy="369332"/>
          </a:xfrm>
          <a:prstGeom prst="rect">
            <a:avLst/>
          </a:prstGeom>
          <a:noFill/>
        </p:spPr>
        <p:txBody>
          <a:bodyPr wrap="square" rtlCol="0">
            <a:spAutoFit/>
          </a:bodyPr>
          <a:lstStyle/>
          <a:p>
            <a:pPr algn="ctr"/>
            <a:r>
              <a:rPr lang="en-US" b="1" dirty="0" err="1">
                <a:solidFill>
                  <a:schemeClr val="tx2"/>
                </a:solidFill>
                <a:latin typeface="Avenir" panose="02000503020000020003" pitchFamily="2" charset="0"/>
              </a:rPr>
              <a:t>Marenostrum</a:t>
            </a:r>
            <a:r>
              <a:rPr lang="en-US" b="1" dirty="0">
                <a:solidFill>
                  <a:schemeClr val="tx2"/>
                </a:solidFill>
                <a:latin typeface="Avenir" panose="02000503020000020003" pitchFamily="2" charset="0"/>
              </a:rPr>
              <a:t> login node</a:t>
            </a:r>
          </a:p>
        </p:txBody>
      </p:sp>
    </p:spTree>
    <p:extLst>
      <p:ext uri="{BB962C8B-B14F-4D97-AF65-F5344CB8AC3E}">
        <p14:creationId xmlns:p14="http://schemas.microsoft.com/office/powerpoint/2010/main" val="182897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4FFA-337C-0142-A7BB-0F3A7A30DB3C}"/>
              </a:ext>
            </a:extLst>
          </p:cNvPr>
          <p:cNvSpPr>
            <a:spLocks noGrp="1"/>
          </p:cNvSpPr>
          <p:nvPr>
            <p:ph type="title"/>
          </p:nvPr>
        </p:nvSpPr>
        <p:spPr/>
        <p:txBody>
          <a:bodyPr/>
          <a:lstStyle/>
          <a:p>
            <a:r>
              <a:rPr lang="en-US" dirty="0"/>
              <a:t>HPC at SURFsara</a:t>
            </a:r>
          </a:p>
        </p:txBody>
      </p:sp>
      <p:sp>
        <p:nvSpPr>
          <p:cNvPr id="3" name="Content Placeholder 2">
            <a:extLst>
              <a:ext uri="{FF2B5EF4-FFF2-40B4-BE49-F238E27FC236}">
                <a16:creationId xmlns:a16="http://schemas.microsoft.com/office/drawing/2014/main" id="{CDDD2FE5-5979-B047-B933-332B9B907154}"/>
              </a:ext>
            </a:extLst>
          </p:cNvPr>
          <p:cNvSpPr>
            <a:spLocks noGrp="1"/>
          </p:cNvSpPr>
          <p:nvPr>
            <p:ph idx="1"/>
          </p:nvPr>
        </p:nvSpPr>
        <p:spPr>
          <a:xfrm>
            <a:off x="4895528" y="2564904"/>
            <a:ext cx="4248472" cy="3672408"/>
          </a:xfrm>
        </p:spPr>
        <p:txBody>
          <a:bodyPr>
            <a:normAutofit/>
          </a:bodyPr>
          <a:lstStyle/>
          <a:p>
            <a:pPr marL="0" indent="0">
              <a:buNone/>
            </a:pPr>
            <a:r>
              <a:rPr lang="en-US" sz="2000" dirty="0"/>
              <a:t>HPC Consultant in the Supercomputing Team</a:t>
            </a:r>
          </a:p>
          <a:p>
            <a:pPr marL="0" indent="0">
              <a:buNone/>
            </a:pPr>
            <a:endParaRPr lang="en-US" sz="2000" dirty="0"/>
          </a:p>
          <a:p>
            <a:pPr marL="0" indent="0">
              <a:buNone/>
            </a:pPr>
            <a:r>
              <a:rPr lang="en-US" sz="2000" dirty="0"/>
              <a:t>Science Park, Amsterdam</a:t>
            </a:r>
          </a:p>
          <a:p>
            <a:pPr marL="0" indent="0">
              <a:buNone/>
            </a:pPr>
            <a:endParaRPr lang="en-US" sz="2000" dirty="0"/>
          </a:p>
          <a:p>
            <a:pPr marL="0" indent="0">
              <a:buNone/>
            </a:pPr>
            <a:r>
              <a:rPr lang="en-US" sz="2000" dirty="0"/>
              <a:t>About 70 op. people</a:t>
            </a:r>
          </a:p>
          <a:p>
            <a:pPr lvl="1"/>
            <a:r>
              <a:rPr lang="en-US" sz="2000" dirty="0"/>
              <a:t>50% Consultants</a:t>
            </a:r>
          </a:p>
          <a:p>
            <a:pPr lvl="1"/>
            <a:r>
              <a:rPr lang="en-US" sz="2000" dirty="0"/>
              <a:t>50% System programmers</a:t>
            </a:r>
          </a:p>
          <a:p>
            <a:pPr marL="0" indent="0">
              <a:buNone/>
            </a:pPr>
            <a:endParaRPr lang="en-US" sz="2000" dirty="0"/>
          </a:p>
        </p:txBody>
      </p:sp>
      <p:sp>
        <p:nvSpPr>
          <p:cNvPr id="4" name="Slide Number Placeholder 3">
            <a:extLst>
              <a:ext uri="{FF2B5EF4-FFF2-40B4-BE49-F238E27FC236}">
                <a16:creationId xmlns:a16="http://schemas.microsoft.com/office/drawing/2014/main" id="{8152F36E-3143-A347-B99D-D0878E0B866C}"/>
              </a:ext>
            </a:extLst>
          </p:cNvPr>
          <p:cNvSpPr>
            <a:spLocks noGrp="1"/>
          </p:cNvSpPr>
          <p:nvPr>
            <p:ph type="sldNum" sz="quarter" idx="12"/>
          </p:nvPr>
        </p:nvSpPr>
        <p:spPr/>
        <p:txBody>
          <a:bodyPr/>
          <a:lstStyle/>
          <a:p>
            <a:fld id="{5E8D41EB-9C43-490C-9145-7EDE525ABBF5}" type="slidenum">
              <a:rPr lang="nl-NL" smtClean="0"/>
              <a:pPr/>
              <a:t>2</a:t>
            </a:fld>
            <a:endParaRPr lang="nl-NL" dirty="0"/>
          </a:p>
        </p:txBody>
      </p:sp>
      <p:pic>
        <p:nvPicPr>
          <p:cNvPr id="6" name="Picture 5">
            <a:extLst>
              <a:ext uri="{FF2B5EF4-FFF2-40B4-BE49-F238E27FC236}">
                <a16:creationId xmlns:a16="http://schemas.microsoft.com/office/drawing/2014/main" id="{039D6699-5E50-A746-8F72-69DB391DA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224" y="2636912"/>
            <a:ext cx="280142" cy="287300"/>
          </a:xfrm>
          <a:prstGeom prst="rect">
            <a:avLst/>
          </a:prstGeom>
        </p:spPr>
      </p:pic>
      <p:pic>
        <p:nvPicPr>
          <p:cNvPr id="7" name="Picture 6">
            <a:extLst>
              <a:ext uri="{FF2B5EF4-FFF2-40B4-BE49-F238E27FC236}">
                <a16:creationId xmlns:a16="http://schemas.microsoft.com/office/drawing/2014/main" id="{3697D25F-E020-2A49-A056-500F39824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224" y="3609514"/>
            <a:ext cx="280142" cy="287300"/>
          </a:xfrm>
          <a:prstGeom prst="rect">
            <a:avLst/>
          </a:prstGeom>
        </p:spPr>
      </p:pic>
      <p:pic>
        <p:nvPicPr>
          <p:cNvPr id="8" name="Picture 7">
            <a:extLst>
              <a:ext uri="{FF2B5EF4-FFF2-40B4-BE49-F238E27FC236}">
                <a16:creationId xmlns:a16="http://schemas.microsoft.com/office/drawing/2014/main" id="{5B7A0703-7113-534A-A6A5-41B0779D5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58" y="4309310"/>
            <a:ext cx="405474" cy="415834"/>
          </a:xfrm>
          <a:prstGeom prst="rect">
            <a:avLst/>
          </a:prstGeom>
        </p:spPr>
      </p:pic>
      <p:pic>
        <p:nvPicPr>
          <p:cNvPr id="11" name="Picture 10">
            <a:extLst>
              <a:ext uri="{FF2B5EF4-FFF2-40B4-BE49-F238E27FC236}">
                <a16:creationId xmlns:a16="http://schemas.microsoft.com/office/drawing/2014/main" id="{80F29E59-470F-8D46-AAC3-DC5C633A2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329" y="1589868"/>
            <a:ext cx="2088232" cy="779340"/>
          </a:xfrm>
          <a:prstGeom prst="rect">
            <a:avLst/>
          </a:prstGeom>
        </p:spPr>
      </p:pic>
      <p:pic>
        <p:nvPicPr>
          <p:cNvPr id="15" name="Picture 14">
            <a:extLst>
              <a:ext uri="{FF2B5EF4-FFF2-40B4-BE49-F238E27FC236}">
                <a16:creationId xmlns:a16="http://schemas.microsoft.com/office/drawing/2014/main" id="{4D1EB93F-079F-CC4A-80C4-CB41DCE1745A}"/>
              </a:ext>
            </a:extLst>
          </p:cNvPr>
          <p:cNvPicPr>
            <a:picLocks noChangeAspect="1"/>
          </p:cNvPicPr>
          <p:nvPr/>
        </p:nvPicPr>
        <p:blipFill>
          <a:blip r:embed="rId6"/>
          <a:stretch>
            <a:fillRect/>
          </a:stretch>
        </p:blipFill>
        <p:spPr>
          <a:xfrm>
            <a:off x="179512" y="2564904"/>
            <a:ext cx="3888432" cy="2254637"/>
          </a:xfrm>
          <a:prstGeom prst="rect">
            <a:avLst/>
          </a:prstGeom>
        </p:spPr>
      </p:pic>
      <p:pic>
        <p:nvPicPr>
          <p:cNvPr id="14" name="Picture 7" descr="Matrix_I_via_matrixic">
            <a:extLst>
              <a:ext uri="{FF2B5EF4-FFF2-40B4-BE49-F238E27FC236}">
                <a16:creationId xmlns:a16="http://schemas.microsoft.com/office/drawing/2014/main" id="{F75400D7-0E31-A748-BDCF-B2A7C1AD7BA4}"/>
              </a:ext>
            </a:extLst>
          </p:cNvPr>
          <p:cNvPicPr>
            <a:picLocks noChangeAspect="1" noChangeArrowheads="1"/>
          </p:cNvPicPr>
          <p:nvPr/>
        </p:nvPicPr>
        <p:blipFill>
          <a:blip r:embed="rId7" cstate="screen"/>
          <a:srcRect/>
          <a:stretch>
            <a:fillRect/>
          </a:stretch>
        </p:blipFill>
        <p:spPr bwMode="auto">
          <a:xfrm>
            <a:off x="755576" y="4221088"/>
            <a:ext cx="1878883" cy="1362010"/>
          </a:xfrm>
          <a:prstGeom prst="rect">
            <a:avLst/>
          </a:prstGeom>
          <a:noFill/>
          <a:ln w="9525">
            <a:noFill/>
            <a:miter lim="800000"/>
            <a:headEnd/>
            <a:tailEnd/>
          </a:ln>
        </p:spPr>
      </p:pic>
    </p:spTree>
    <p:extLst>
      <p:ext uri="{BB962C8B-B14F-4D97-AF65-F5344CB8AC3E}">
        <p14:creationId xmlns:p14="http://schemas.microsoft.com/office/powerpoint/2010/main" val="3144154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20</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7"/>
            <a:ext cx="7427168" cy="2544520"/>
          </a:xfrm>
        </p:spPr>
        <p:txBody>
          <a:bodyPr>
            <a:noAutofit/>
          </a:bodyPr>
          <a:lstStyle/>
          <a:p>
            <a:pPr marL="0" indent="0">
              <a:buNone/>
            </a:pPr>
            <a:r>
              <a:rPr lang="en-US" sz="2000" b="1" dirty="0"/>
              <a:t>SSH - Authentication and security</a:t>
            </a:r>
          </a:p>
          <a:p>
            <a:endParaRPr lang="en-US" sz="1000" b="1" dirty="0"/>
          </a:p>
          <a:p>
            <a:pPr>
              <a:lnSpc>
                <a:spcPct val="200000"/>
              </a:lnSpc>
            </a:pPr>
            <a:r>
              <a:rPr lang="en-US" sz="2000" dirty="0"/>
              <a:t>Username/password (Symmetric encryption)</a:t>
            </a:r>
          </a:p>
          <a:p>
            <a:pPr>
              <a:lnSpc>
                <a:spcPct val="200000"/>
              </a:lnSpc>
            </a:pPr>
            <a:endParaRPr lang="en-US" sz="1000" dirty="0"/>
          </a:p>
          <a:p>
            <a:pPr>
              <a:lnSpc>
                <a:spcPct val="200000"/>
              </a:lnSpc>
            </a:pPr>
            <a:r>
              <a:rPr lang="en-US" sz="2000" dirty="0"/>
              <a:t>Public and private keys (Asymmetric encryption)</a:t>
            </a:r>
          </a:p>
        </p:txBody>
      </p:sp>
      <p:grpSp>
        <p:nvGrpSpPr>
          <p:cNvPr id="38" name="Group 37">
            <a:extLst>
              <a:ext uri="{FF2B5EF4-FFF2-40B4-BE49-F238E27FC236}">
                <a16:creationId xmlns:a16="http://schemas.microsoft.com/office/drawing/2014/main" id="{C2D770AC-B559-4A4B-989C-D497FEF87F44}"/>
              </a:ext>
            </a:extLst>
          </p:cNvPr>
          <p:cNvGrpSpPr/>
          <p:nvPr/>
        </p:nvGrpSpPr>
        <p:grpSpPr>
          <a:xfrm>
            <a:off x="611560" y="3933057"/>
            <a:ext cx="7931224" cy="2088231"/>
            <a:chOff x="611560" y="4077072"/>
            <a:chExt cx="7931224" cy="2088231"/>
          </a:xfrm>
        </p:grpSpPr>
        <p:sp>
          <p:nvSpPr>
            <p:cNvPr id="33" name="Rounded Rectangle 32">
              <a:extLst>
                <a:ext uri="{FF2B5EF4-FFF2-40B4-BE49-F238E27FC236}">
                  <a16:creationId xmlns:a16="http://schemas.microsoft.com/office/drawing/2014/main" id="{FABF695D-D73D-B54C-B693-BC663EEF888F}"/>
                </a:ext>
              </a:extLst>
            </p:cNvPr>
            <p:cNvSpPr/>
            <p:nvPr/>
          </p:nvSpPr>
          <p:spPr>
            <a:xfrm>
              <a:off x="5734472" y="4245330"/>
              <a:ext cx="2808312" cy="19199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26FED75-DFF2-B240-AC02-A542B8F14E75}"/>
                </a:ext>
              </a:extLst>
            </p:cNvPr>
            <p:cNvGrpSpPr/>
            <p:nvPr/>
          </p:nvGrpSpPr>
          <p:grpSpPr>
            <a:xfrm>
              <a:off x="755576" y="4077072"/>
              <a:ext cx="2736304" cy="1824080"/>
              <a:chOff x="899592" y="3800984"/>
              <a:chExt cx="2736304" cy="1824080"/>
            </a:xfrm>
          </p:grpSpPr>
          <p:pic>
            <p:nvPicPr>
              <p:cNvPr id="15" name="Picture 14">
                <a:extLst>
                  <a:ext uri="{FF2B5EF4-FFF2-40B4-BE49-F238E27FC236}">
                    <a16:creationId xmlns:a16="http://schemas.microsoft.com/office/drawing/2014/main" id="{CCE4D8BF-D90F-E049-9D7B-234582C23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709592" y="4005064"/>
                <a:ext cx="1620000" cy="1620000"/>
              </a:xfrm>
              <a:prstGeom prst="rect">
                <a:avLst/>
              </a:prstGeom>
            </p:spPr>
          </p:pic>
          <p:pic>
            <p:nvPicPr>
              <p:cNvPr id="17" name="Picture 16">
                <a:extLst>
                  <a:ext uri="{FF2B5EF4-FFF2-40B4-BE49-F238E27FC236}">
                    <a16:creationId xmlns:a16="http://schemas.microsoft.com/office/drawing/2014/main" id="{8B43CD2F-66C5-BF4F-80D1-29C3EFA87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3800984"/>
                <a:ext cx="1620000" cy="1620000"/>
              </a:xfrm>
              <a:prstGeom prst="rect">
                <a:avLst/>
              </a:prstGeom>
            </p:spPr>
          </p:pic>
          <p:sp>
            <p:nvSpPr>
              <p:cNvPr id="18" name="TextBox 17">
                <a:extLst>
                  <a:ext uri="{FF2B5EF4-FFF2-40B4-BE49-F238E27FC236}">
                    <a16:creationId xmlns:a16="http://schemas.microsoft.com/office/drawing/2014/main" id="{3C1D2F9B-7D69-FD48-8FC0-FC27EA8AD430}"/>
                  </a:ext>
                </a:extLst>
              </p:cNvPr>
              <p:cNvSpPr txBox="1"/>
              <p:nvPr/>
            </p:nvSpPr>
            <p:spPr>
              <a:xfrm>
                <a:off x="1187624" y="4417367"/>
                <a:ext cx="1224136" cy="307777"/>
              </a:xfrm>
              <a:prstGeom prst="rect">
                <a:avLst/>
              </a:prstGeom>
              <a:noFill/>
            </p:spPr>
            <p:txBody>
              <a:bodyPr wrap="square" rtlCol="0">
                <a:spAutoFit/>
              </a:bodyPr>
              <a:lstStyle/>
              <a:p>
                <a:r>
                  <a:rPr lang="en-US" sz="1400" b="1" dirty="0">
                    <a:solidFill>
                      <a:schemeClr val="bg1"/>
                    </a:solidFill>
                  </a:rPr>
                  <a:t>Private</a:t>
                </a:r>
              </a:p>
            </p:txBody>
          </p:sp>
          <p:sp>
            <p:nvSpPr>
              <p:cNvPr id="19" name="TextBox 18">
                <a:extLst>
                  <a:ext uri="{FF2B5EF4-FFF2-40B4-BE49-F238E27FC236}">
                    <a16:creationId xmlns:a16="http://schemas.microsoft.com/office/drawing/2014/main" id="{962A04FE-9FE3-A745-A678-C95533182413}"/>
                  </a:ext>
                </a:extLst>
              </p:cNvPr>
              <p:cNvSpPr txBox="1"/>
              <p:nvPr/>
            </p:nvSpPr>
            <p:spPr>
              <a:xfrm>
                <a:off x="2411760" y="4653136"/>
                <a:ext cx="1224136" cy="307777"/>
              </a:xfrm>
              <a:prstGeom prst="rect">
                <a:avLst/>
              </a:prstGeom>
              <a:noFill/>
            </p:spPr>
            <p:txBody>
              <a:bodyPr wrap="square" rtlCol="0">
                <a:spAutoFit/>
              </a:bodyPr>
              <a:lstStyle/>
              <a:p>
                <a:r>
                  <a:rPr lang="en-US" sz="1400" b="1" dirty="0">
                    <a:solidFill>
                      <a:schemeClr val="bg1"/>
                    </a:solidFill>
                  </a:rPr>
                  <a:t>Public</a:t>
                </a:r>
              </a:p>
            </p:txBody>
          </p:sp>
        </p:grpSp>
        <p:grpSp>
          <p:nvGrpSpPr>
            <p:cNvPr id="27" name="Group 26">
              <a:extLst>
                <a:ext uri="{FF2B5EF4-FFF2-40B4-BE49-F238E27FC236}">
                  <a16:creationId xmlns:a16="http://schemas.microsoft.com/office/drawing/2014/main" id="{4643F09D-DFF8-2F48-BCD0-D8FCD7CBB9CC}"/>
                </a:ext>
              </a:extLst>
            </p:cNvPr>
            <p:cNvGrpSpPr/>
            <p:nvPr/>
          </p:nvGrpSpPr>
          <p:grpSpPr>
            <a:xfrm>
              <a:off x="6156176" y="4293096"/>
              <a:ext cx="1926304" cy="1620000"/>
              <a:chOff x="6390112" y="4293272"/>
              <a:chExt cx="1926304" cy="1620000"/>
            </a:xfrm>
          </p:grpSpPr>
          <p:pic>
            <p:nvPicPr>
              <p:cNvPr id="23" name="Picture 22">
                <a:extLst>
                  <a:ext uri="{FF2B5EF4-FFF2-40B4-BE49-F238E27FC236}">
                    <a16:creationId xmlns:a16="http://schemas.microsoft.com/office/drawing/2014/main" id="{FD9174ED-87B5-4E40-B05A-4B649B5D3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390112" y="4293272"/>
                <a:ext cx="1620000" cy="1620000"/>
              </a:xfrm>
              <a:prstGeom prst="rect">
                <a:avLst/>
              </a:prstGeom>
            </p:spPr>
          </p:pic>
          <p:sp>
            <p:nvSpPr>
              <p:cNvPr id="26" name="TextBox 25">
                <a:extLst>
                  <a:ext uri="{FF2B5EF4-FFF2-40B4-BE49-F238E27FC236}">
                    <a16:creationId xmlns:a16="http://schemas.microsoft.com/office/drawing/2014/main" id="{5D48EDE6-364D-E64A-8B32-751A11A4A241}"/>
                  </a:ext>
                </a:extLst>
              </p:cNvPr>
              <p:cNvSpPr txBox="1"/>
              <p:nvPr/>
            </p:nvSpPr>
            <p:spPr>
              <a:xfrm>
                <a:off x="7092280" y="4941344"/>
                <a:ext cx="1224136" cy="307777"/>
              </a:xfrm>
              <a:prstGeom prst="rect">
                <a:avLst/>
              </a:prstGeom>
              <a:noFill/>
            </p:spPr>
            <p:txBody>
              <a:bodyPr wrap="square" rtlCol="0">
                <a:spAutoFit/>
              </a:bodyPr>
              <a:lstStyle/>
              <a:p>
                <a:r>
                  <a:rPr lang="en-US" sz="1400" b="1" dirty="0">
                    <a:solidFill>
                      <a:schemeClr val="bg1"/>
                    </a:solidFill>
                  </a:rPr>
                  <a:t>Public</a:t>
                </a:r>
              </a:p>
            </p:txBody>
          </p:sp>
        </p:grpSp>
        <p:cxnSp>
          <p:nvCxnSpPr>
            <p:cNvPr id="29" name="Straight Arrow Connector 28">
              <a:extLst>
                <a:ext uri="{FF2B5EF4-FFF2-40B4-BE49-F238E27FC236}">
                  <a16:creationId xmlns:a16="http://schemas.microsoft.com/office/drawing/2014/main" id="{04B74573-EB33-F049-B312-962ED5FD0643}"/>
                </a:ext>
              </a:extLst>
            </p:cNvPr>
            <p:cNvCxnSpPr>
              <a:cxnSpLocks/>
            </p:cNvCxnSpPr>
            <p:nvPr/>
          </p:nvCxnSpPr>
          <p:spPr>
            <a:xfrm>
              <a:off x="4173292" y="5309009"/>
              <a:ext cx="11524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9CABFE7-EF48-6B4E-8182-32A9992A6A4B}"/>
                </a:ext>
              </a:extLst>
            </p:cNvPr>
            <p:cNvCxnSpPr>
              <a:cxnSpLocks/>
            </p:cNvCxnSpPr>
            <p:nvPr/>
          </p:nvCxnSpPr>
          <p:spPr>
            <a:xfrm>
              <a:off x="3995755" y="4948045"/>
              <a:ext cx="1152489" cy="0"/>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7058C6A9-B260-C847-81B9-C45F17B5D205}"/>
                </a:ext>
              </a:extLst>
            </p:cNvPr>
            <p:cNvSpPr/>
            <p:nvPr/>
          </p:nvSpPr>
          <p:spPr>
            <a:xfrm>
              <a:off x="611560" y="4245329"/>
              <a:ext cx="2808312" cy="19199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73D42B-5BEE-D84D-94C6-E948DDAA4C4B}"/>
                </a:ext>
              </a:extLst>
            </p:cNvPr>
            <p:cNvSpPr txBox="1"/>
            <p:nvPr/>
          </p:nvSpPr>
          <p:spPr>
            <a:xfrm>
              <a:off x="1080066" y="5589240"/>
              <a:ext cx="1918196" cy="369332"/>
            </a:xfrm>
            <a:prstGeom prst="rect">
              <a:avLst/>
            </a:prstGeom>
            <a:noFill/>
          </p:spPr>
          <p:txBody>
            <a:bodyPr wrap="square" rtlCol="0">
              <a:spAutoFit/>
            </a:bodyPr>
            <a:lstStyle/>
            <a:p>
              <a:pPr algn="ctr"/>
              <a:r>
                <a:rPr lang="en-US" dirty="0"/>
                <a:t>Client</a:t>
              </a:r>
            </a:p>
          </p:txBody>
        </p:sp>
        <p:sp>
          <p:nvSpPr>
            <p:cNvPr id="37" name="TextBox 36">
              <a:extLst>
                <a:ext uri="{FF2B5EF4-FFF2-40B4-BE49-F238E27FC236}">
                  <a16:creationId xmlns:a16="http://schemas.microsoft.com/office/drawing/2014/main" id="{C5841756-62A6-8546-9480-583D65932007}"/>
                </a:ext>
              </a:extLst>
            </p:cNvPr>
            <p:cNvSpPr txBox="1"/>
            <p:nvPr/>
          </p:nvSpPr>
          <p:spPr>
            <a:xfrm>
              <a:off x="6179530" y="5589240"/>
              <a:ext cx="1918196" cy="369332"/>
            </a:xfrm>
            <a:prstGeom prst="rect">
              <a:avLst/>
            </a:prstGeom>
            <a:noFill/>
          </p:spPr>
          <p:txBody>
            <a:bodyPr wrap="square" rtlCol="0">
              <a:spAutoFit/>
            </a:bodyPr>
            <a:lstStyle/>
            <a:p>
              <a:pPr algn="ctr"/>
              <a:r>
                <a:rPr lang="en-US" dirty="0"/>
                <a:t>Server</a:t>
              </a:r>
            </a:p>
          </p:txBody>
        </p:sp>
      </p:grpSp>
    </p:spTree>
    <p:extLst>
      <p:ext uri="{BB962C8B-B14F-4D97-AF65-F5344CB8AC3E}">
        <p14:creationId xmlns:p14="http://schemas.microsoft.com/office/powerpoint/2010/main" val="76427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21</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229600" cy="4641379"/>
          </a:xfrm>
        </p:spPr>
        <p:txBody>
          <a:bodyPr>
            <a:noAutofit/>
          </a:bodyPr>
          <a:lstStyle/>
          <a:p>
            <a:pPr marL="0" indent="0">
              <a:buNone/>
            </a:pPr>
            <a:r>
              <a:rPr lang="en-US" sz="2000" b="1" dirty="0"/>
              <a:t>You are logged in!</a:t>
            </a:r>
          </a:p>
          <a:p>
            <a:pPr marL="0" indent="0">
              <a:buNone/>
            </a:pPr>
            <a:endParaRPr lang="en-GB" sz="2000" i="1" u="sng" dirty="0"/>
          </a:p>
        </p:txBody>
      </p:sp>
      <p:pic>
        <p:nvPicPr>
          <p:cNvPr id="15" name="Picture 14">
            <a:extLst>
              <a:ext uri="{FF2B5EF4-FFF2-40B4-BE49-F238E27FC236}">
                <a16:creationId xmlns:a16="http://schemas.microsoft.com/office/drawing/2014/main" id="{ECFC2B92-DC95-E844-9977-32DE9462F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701404"/>
            <a:ext cx="6474698" cy="5039964"/>
          </a:xfrm>
          <a:prstGeom prst="rect">
            <a:avLst/>
          </a:prstGeom>
          <a:effectLst/>
        </p:spPr>
      </p:pic>
    </p:spTree>
    <p:extLst>
      <p:ext uri="{BB962C8B-B14F-4D97-AF65-F5344CB8AC3E}">
        <p14:creationId xmlns:p14="http://schemas.microsoft.com/office/powerpoint/2010/main" val="1846898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Login to an HPC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22</a:t>
            </a:fld>
            <a:endParaRPr lang="nl-NL" dirty="0"/>
          </a:p>
        </p:txBody>
      </p:sp>
      <p:sp>
        <p:nvSpPr>
          <p:cNvPr id="9" name="Content Placeholder 8">
            <a:extLst>
              <a:ext uri="{FF2B5EF4-FFF2-40B4-BE49-F238E27FC236}">
                <a16:creationId xmlns:a16="http://schemas.microsoft.com/office/drawing/2014/main" id="{20C507F0-CD8E-5043-A96A-2501C3C76A4C}"/>
              </a:ext>
            </a:extLst>
          </p:cNvPr>
          <p:cNvSpPr>
            <a:spLocks noGrp="1"/>
          </p:cNvSpPr>
          <p:nvPr>
            <p:ph idx="1"/>
          </p:nvPr>
        </p:nvSpPr>
        <p:spPr>
          <a:xfrm>
            <a:off x="457200" y="1412776"/>
            <a:ext cx="8229600" cy="4641379"/>
          </a:xfrm>
        </p:spPr>
        <p:txBody>
          <a:bodyPr>
            <a:noAutofit/>
          </a:bodyPr>
          <a:lstStyle/>
          <a:p>
            <a:pPr marL="0" indent="0">
              <a:buNone/>
            </a:pPr>
            <a:r>
              <a:rPr lang="en-US" sz="2000" b="1" dirty="0"/>
              <a:t>MareNostrum4</a:t>
            </a:r>
          </a:p>
          <a:p>
            <a:pPr marL="0" indent="0">
              <a:buNone/>
            </a:pPr>
            <a:r>
              <a:rPr lang="en-US" sz="1600" dirty="0"/>
              <a:t>3456 nodes with a grand total of 165,888 processor cores and 390 Terabytes of main memory.</a:t>
            </a:r>
          </a:p>
          <a:p>
            <a:pPr marL="0" indent="0">
              <a:buNone/>
            </a:pPr>
            <a:endParaRPr lang="en-US" sz="1600" dirty="0"/>
          </a:p>
          <a:p>
            <a:pPr marL="0" indent="0">
              <a:buNone/>
            </a:pPr>
            <a:r>
              <a:rPr lang="en-US" sz="1600" dirty="0"/>
              <a:t>Compute nodes are equipped with:</a:t>
            </a:r>
          </a:p>
          <a:p>
            <a:pPr>
              <a:lnSpc>
                <a:spcPct val="150000"/>
              </a:lnSpc>
            </a:pPr>
            <a:r>
              <a:rPr lang="en-US" sz="1600" dirty="0"/>
              <a:t>2 sockets Intel Xeon Platinum 8160 CPU with 24 cores each @ 2.10GHz</a:t>
            </a:r>
          </a:p>
          <a:p>
            <a:pPr>
              <a:lnSpc>
                <a:spcPct val="150000"/>
              </a:lnSpc>
            </a:pPr>
            <a:r>
              <a:rPr lang="en-US" sz="1600" dirty="0"/>
              <a:t>L1d 32K; L1i cache 32K; L2 cache 1024K; L3 cache 33792K</a:t>
            </a:r>
          </a:p>
          <a:p>
            <a:pPr>
              <a:lnSpc>
                <a:spcPct val="150000"/>
              </a:lnSpc>
            </a:pPr>
            <a:r>
              <a:rPr lang="en-US" sz="1600" dirty="0"/>
              <a:t>96 GB of main memory 1.880 GB/core </a:t>
            </a:r>
          </a:p>
          <a:p>
            <a:pPr lvl="1">
              <a:lnSpc>
                <a:spcPct val="150000"/>
              </a:lnSpc>
            </a:pPr>
            <a:r>
              <a:rPr lang="en-US" sz="1600" dirty="0"/>
              <a:t>(216 nodes high memory, 10368 cores with 7.928 GB/core)</a:t>
            </a:r>
          </a:p>
          <a:p>
            <a:pPr>
              <a:lnSpc>
                <a:spcPct val="150000"/>
              </a:lnSpc>
            </a:pPr>
            <a:r>
              <a:rPr lang="en-US" sz="1600" dirty="0"/>
              <a:t>100 </a:t>
            </a:r>
            <a:r>
              <a:rPr lang="en-US" sz="1600" dirty="0" err="1"/>
              <a:t>Gbit</a:t>
            </a:r>
            <a:r>
              <a:rPr lang="en-US" sz="1600" dirty="0"/>
              <a:t>/s Intel Omni-Path HFI Silicon 100 Series PCI-E adapter</a:t>
            </a:r>
          </a:p>
          <a:p>
            <a:pPr>
              <a:lnSpc>
                <a:spcPct val="150000"/>
              </a:lnSpc>
            </a:pPr>
            <a:r>
              <a:rPr lang="en-US" sz="1600" dirty="0"/>
              <a:t>10 </a:t>
            </a:r>
            <a:r>
              <a:rPr lang="en-US" sz="1600" dirty="0" err="1"/>
              <a:t>Gbit</a:t>
            </a:r>
            <a:r>
              <a:rPr lang="en-US" sz="1600" dirty="0"/>
              <a:t> Ethernet</a:t>
            </a:r>
          </a:p>
          <a:p>
            <a:pPr>
              <a:lnSpc>
                <a:spcPct val="150000"/>
              </a:lnSpc>
            </a:pPr>
            <a:r>
              <a:rPr lang="en-US" sz="1600" dirty="0"/>
              <a:t>200 GB local SSD available as temporary storage during jobs</a:t>
            </a:r>
            <a:endParaRPr lang="en-GB" sz="2000" i="1" u="sng" dirty="0"/>
          </a:p>
        </p:txBody>
      </p:sp>
    </p:spTree>
    <p:extLst>
      <p:ext uri="{BB962C8B-B14F-4D97-AF65-F5344CB8AC3E}">
        <p14:creationId xmlns:p14="http://schemas.microsoft.com/office/powerpoint/2010/main" val="170495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C945-2374-324B-8FDA-0DB59FBE6A43}"/>
              </a:ext>
            </a:extLst>
          </p:cNvPr>
          <p:cNvSpPr>
            <a:spLocks noGrp="1"/>
          </p:cNvSpPr>
          <p:nvPr>
            <p:ph type="title"/>
          </p:nvPr>
        </p:nvSpPr>
        <p:spPr/>
        <p:txBody>
          <a:bodyPr/>
          <a:lstStyle/>
          <a:p>
            <a:r>
              <a:rPr lang="en-US" dirty="0"/>
              <a:t>Getting started with HPC</a:t>
            </a:r>
          </a:p>
        </p:txBody>
      </p:sp>
      <p:sp>
        <p:nvSpPr>
          <p:cNvPr id="3" name="Text Placeholder 2">
            <a:extLst>
              <a:ext uri="{FF2B5EF4-FFF2-40B4-BE49-F238E27FC236}">
                <a16:creationId xmlns:a16="http://schemas.microsoft.com/office/drawing/2014/main" id="{2A71F48F-B760-8B42-B30B-59DE8D864A66}"/>
              </a:ext>
            </a:extLst>
          </p:cNvPr>
          <p:cNvSpPr>
            <a:spLocks noGrp="1"/>
          </p:cNvSpPr>
          <p:nvPr>
            <p:ph type="body" idx="1"/>
          </p:nvPr>
        </p:nvSpPr>
        <p:spPr/>
        <p:txBody>
          <a:bodyPr/>
          <a:lstStyle/>
          <a:p>
            <a:r>
              <a:rPr lang="en-US" dirty="0"/>
              <a:t>Introduction to HPC in Computational Modelling</a:t>
            </a:r>
          </a:p>
        </p:txBody>
      </p:sp>
      <p:sp>
        <p:nvSpPr>
          <p:cNvPr id="4" name="Slide Number Placeholder 3">
            <a:extLst>
              <a:ext uri="{FF2B5EF4-FFF2-40B4-BE49-F238E27FC236}">
                <a16:creationId xmlns:a16="http://schemas.microsoft.com/office/drawing/2014/main" id="{B213B346-912F-1141-8766-59B3CBC19115}"/>
              </a:ext>
            </a:extLst>
          </p:cNvPr>
          <p:cNvSpPr>
            <a:spLocks noGrp="1"/>
          </p:cNvSpPr>
          <p:nvPr>
            <p:ph type="sldNum" sz="quarter" idx="12"/>
          </p:nvPr>
        </p:nvSpPr>
        <p:spPr/>
        <p:txBody>
          <a:bodyPr/>
          <a:lstStyle/>
          <a:p>
            <a:fld id="{5E8D41EB-9C43-490C-9145-7EDE525ABBF5}" type="slidenum">
              <a:rPr lang="nl-NL" smtClean="0"/>
              <a:t>23</a:t>
            </a:fld>
            <a:endParaRPr lang="nl-NL"/>
          </a:p>
        </p:txBody>
      </p:sp>
      <p:sp>
        <p:nvSpPr>
          <p:cNvPr id="7" name="Title 1">
            <a:extLst>
              <a:ext uri="{FF2B5EF4-FFF2-40B4-BE49-F238E27FC236}">
                <a16:creationId xmlns:a16="http://schemas.microsoft.com/office/drawing/2014/main" id="{1F33C9FD-E12D-BC45-B5FF-E1596D969287}"/>
              </a:ext>
            </a:extLst>
          </p:cNvPr>
          <p:cNvSpPr txBox="1">
            <a:spLocks/>
          </p:cNvSpPr>
          <p:nvPr/>
        </p:nvSpPr>
        <p:spPr>
          <a:xfrm>
            <a:off x="5029200" y="1268760"/>
            <a:ext cx="4114800" cy="85010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b="1" kern="1200">
                <a:solidFill>
                  <a:schemeClr val="tx1"/>
                </a:solidFill>
                <a:latin typeface="Avenir Next" charset="0"/>
                <a:ea typeface="Avenir Next" charset="0"/>
                <a:cs typeface="Avenir Next"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Avenir Next" charset="0"/>
              </a:rPr>
              <a:t>Linux basic commands</a:t>
            </a:r>
          </a:p>
        </p:txBody>
      </p:sp>
    </p:spTree>
    <p:extLst>
      <p:ext uri="{BB962C8B-B14F-4D97-AF65-F5344CB8AC3E}">
        <p14:creationId xmlns:p14="http://schemas.microsoft.com/office/powerpoint/2010/main" val="589502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rmAutofit/>
          </a:bodyPr>
          <a:lstStyle/>
          <a:p>
            <a:pPr marL="0" indent="0">
              <a:buNone/>
            </a:pPr>
            <a:r>
              <a:rPr lang="en-GB" sz="2000" dirty="0"/>
              <a:t>What is UNIX?</a:t>
            </a:r>
          </a:p>
          <a:p>
            <a:pPr marL="457200" indent="-457200">
              <a:lnSpc>
                <a:spcPct val="150000"/>
              </a:lnSpc>
            </a:pPr>
            <a:r>
              <a:rPr lang="en-GB" sz="2000" dirty="0"/>
              <a:t>Operating System</a:t>
            </a:r>
          </a:p>
          <a:p>
            <a:pPr marL="1058400" lvl="3" indent="-457200">
              <a:buFont typeface="Courier New" panose="02070309020205020404" pitchFamily="49" charset="0"/>
              <a:buChar char="o"/>
            </a:pPr>
            <a:r>
              <a:rPr lang="en-GB" sz="1600" dirty="0"/>
              <a:t>Program that controls all other parts of a computer system</a:t>
            </a:r>
          </a:p>
          <a:p>
            <a:pPr marL="1058400" lvl="3" indent="-457200">
              <a:buFont typeface="Courier New" panose="02070309020205020404" pitchFamily="49" charset="0"/>
              <a:buChar char="o"/>
            </a:pPr>
            <a:r>
              <a:rPr lang="en-GB" sz="1600" dirty="0"/>
              <a:t>Allocates computer</a:t>
            </a:r>
            <a:r>
              <a:rPr lang="en-US" sz="1600" dirty="0"/>
              <a:t>’s resources and schedules tasks</a:t>
            </a:r>
          </a:p>
          <a:p>
            <a:pPr marL="1058400" lvl="3" indent="-457200">
              <a:buFont typeface="Courier New" panose="02070309020205020404" pitchFamily="49" charset="0"/>
              <a:buChar char="o"/>
            </a:pPr>
            <a:r>
              <a:rPr lang="en-US" sz="1600" dirty="0"/>
              <a:t>Allows the user to use the facilities provided by the system</a:t>
            </a:r>
          </a:p>
          <a:p>
            <a:pPr marL="1058400" lvl="3" indent="-457200">
              <a:buFont typeface="Courier New" panose="02070309020205020404" pitchFamily="49" charset="0"/>
              <a:buChar char="o"/>
            </a:pPr>
            <a:r>
              <a:rPr lang="en-US" sz="1600" dirty="0"/>
              <a:t>Essential to all computer systems</a:t>
            </a:r>
          </a:p>
          <a:p>
            <a:pPr marL="457200" indent="-457200">
              <a:lnSpc>
                <a:spcPct val="150000"/>
              </a:lnSpc>
            </a:pPr>
            <a:r>
              <a:rPr lang="en-GB" sz="2000" dirty="0"/>
              <a:t>Multi-User and Multi-Tasking</a:t>
            </a:r>
          </a:p>
          <a:p>
            <a:pPr marL="1058400" lvl="3" indent="-457200">
              <a:buFont typeface="Courier New" panose="02070309020205020404" pitchFamily="49" charset="0"/>
              <a:buChar char="o"/>
            </a:pPr>
            <a:r>
              <a:rPr lang="en-GB" sz="1600" dirty="0"/>
              <a:t>Multiple users have multiple tasks running simultaneously</a:t>
            </a:r>
          </a:p>
          <a:p>
            <a:pPr marL="457200" indent="-457200">
              <a:lnSpc>
                <a:spcPct val="150000"/>
              </a:lnSpc>
            </a:pPr>
            <a:r>
              <a:rPr lang="en-GB" sz="2000" dirty="0"/>
              <a:t>Designed to be machine independent</a:t>
            </a:r>
          </a:p>
          <a:p>
            <a:pPr marL="457200" indent="-457200">
              <a:lnSpc>
                <a:spcPct val="150000"/>
              </a:lnSpc>
            </a:pPr>
            <a:r>
              <a:rPr lang="en-GB" sz="2000" dirty="0"/>
              <a:t>Setup as a software development environment</a:t>
            </a:r>
          </a:p>
          <a:p>
            <a:pPr marL="457200" indent="-457200">
              <a:lnSpc>
                <a:spcPct val="150000"/>
              </a:lnSpc>
            </a:pPr>
            <a:r>
              <a:rPr lang="en-GB" sz="2000" dirty="0"/>
              <a:t>Suitable for scientific applications</a:t>
            </a:r>
            <a:endParaRPr lang="en-US"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24</a:t>
            </a:fld>
            <a:endParaRPr lang="nl-NL" dirty="0"/>
          </a:p>
        </p:txBody>
      </p:sp>
    </p:spTree>
    <p:extLst>
      <p:ext uri="{BB962C8B-B14F-4D97-AF65-F5344CB8AC3E}">
        <p14:creationId xmlns:p14="http://schemas.microsoft.com/office/powerpoint/2010/main" val="1880201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After successful login</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Now the system is ready to accept commands</a:t>
            </a:r>
          </a:p>
        </p:txBody>
      </p:sp>
      <p:sp>
        <p:nvSpPr>
          <p:cNvPr id="16" name="Rectangle 15">
            <a:extLst>
              <a:ext uri="{FF2B5EF4-FFF2-40B4-BE49-F238E27FC236}">
                <a16:creationId xmlns:a16="http://schemas.microsoft.com/office/drawing/2014/main" id="{BB229610-EA80-DE47-8CC6-ADE6D897D193}"/>
              </a:ext>
            </a:extLst>
          </p:cNvPr>
          <p:cNvSpPr/>
          <p:nvPr/>
        </p:nvSpPr>
        <p:spPr>
          <a:xfrm>
            <a:off x="395536" y="2276872"/>
            <a:ext cx="828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a:t>
            </a: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25</a:t>
            </a:fld>
            <a:endParaRPr lang="nl-NL" dirty="0"/>
          </a:p>
        </p:txBody>
      </p:sp>
      <p:cxnSp>
        <p:nvCxnSpPr>
          <p:cNvPr id="10" name="Straight Arrow Connector 9">
            <a:extLst>
              <a:ext uri="{FF2B5EF4-FFF2-40B4-BE49-F238E27FC236}">
                <a16:creationId xmlns:a16="http://schemas.microsoft.com/office/drawing/2014/main" id="{FB80E073-D206-F944-9E08-394DF7F63C7D}"/>
              </a:ext>
            </a:extLst>
          </p:cNvPr>
          <p:cNvCxnSpPr>
            <a:cxnSpLocks/>
          </p:cNvCxnSpPr>
          <p:nvPr/>
        </p:nvCxnSpPr>
        <p:spPr>
          <a:xfrm flipV="1">
            <a:off x="665663" y="2780928"/>
            <a:ext cx="0" cy="1437333"/>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28D17C7-EA69-ED4C-869F-61E49821D13F}"/>
              </a:ext>
            </a:extLst>
          </p:cNvPr>
          <p:cNvCxnSpPr>
            <a:cxnSpLocks/>
          </p:cNvCxnSpPr>
          <p:nvPr/>
        </p:nvCxnSpPr>
        <p:spPr>
          <a:xfrm flipH="1" flipV="1">
            <a:off x="2051720" y="2777442"/>
            <a:ext cx="864096" cy="718665"/>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03ADBAB-F16C-2745-A375-FE71A975F79A}"/>
              </a:ext>
            </a:extLst>
          </p:cNvPr>
          <p:cNvSpPr/>
          <p:nvPr/>
        </p:nvSpPr>
        <p:spPr>
          <a:xfrm>
            <a:off x="287330" y="4232701"/>
            <a:ext cx="1980414" cy="492443"/>
          </a:xfrm>
          <a:prstGeom prst="rect">
            <a:avLst/>
          </a:prstGeom>
        </p:spPr>
        <p:txBody>
          <a:bodyPr wrap="none">
            <a:spAutoFit/>
          </a:bodyPr>
          <a:lstStyle/>
          <a:p>
            <a:r>
              <a:rPr lang="en-US" sz="2600" dirty="0">
                <a:solidFill>
                  <a:prstClr val="black"/>
                </a:solidFill>
                <a:latin typeface="Avenir Next" charset="0"/>
              </a:rPr>
              <a:t>Login name</a:t>
            </a:r>
            <a:endParaRPr lang="en-US" dirty="0"/>
          </a:p>
        </p:txBody>
      </p:sp>
      <p:sp>
        <p:nvSpPr>
          <p:cNvPr id="14" name="Rectangle 13">
            <a:extLst>
              <a:ext uri="{FF2B5EF4-FFF2-40B4-BE49-F238E27FC236}">
                <a16:creationId xmlns:a16="http://schemas.microsoft.com/office/drawing/2014/main" id="{C7826B57-6029-6C41-A14A-480BD8E2F962}"/>
              </a:ext>
            </a:extLst>
          </p:cNvPr>
          <p:cNvSpPr/>
          <p:nvPr/>
        </p:nvSpPr>
        <p:spPr>
          <a:xfrm>
            <a:off x="2678660" y="3503327"/>
            <a:ext cx="1821332" cy="492443"/>
          </a:xfrm>
          <a:prstGeom prst="rect">
            <a:avLst/>
          </a:prstGeom>
        </p:spPr>
        <p:txBody>
          <a:bodyPr wrap="none">
            <a:spAutoFit/>
          </a:bodyPr>
          <a:lstStyle/>
          <a:p>
            <a:r>
              <a:rPr lang="en-US" sz="2600" dirty="0">
                <a:solidFill>
                  <a:prstClr val="black"/>
                </a:solidFill>
                <a:latin typeface="Avenir Next" charset="0"/>
              </a:rPr>
              <a:t>Host name</a:t>
            </a:r>
            <a:endParaRPr lang="en-US" dirty="0"/>
          </a:p>
        </p:txBody>
      </p:sp>
      <p:pic>
        <p:nvPicPr>
          <p:cNvPr id="18" name="Picture 17">
            <a:extLst>
              <a:ext uri="{FF2B5EF4-FFF2-40B4-BE49-F238E27FC236}">
                <a16:creationId xmlns:a16="http://schemas.microsoft.com/office/drawing/2014/main" id="{32944C26-ADE9-1A43-A989-AA1AF2C6F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5157192"/>
            <a:ext cx="698789" cy="698789"/>
          </a:xfrm>
          <a:prstGeom prst="rect">
            <a:avLst/>
          </a:prstGeom>
        </p:spPr>
      </p:pic>
    </p:spTree>
    <p:extLst>
      <p:ext uri="{BB962C8B-B14F-4D97-AF65-F5344CB8AC3E}">
        <p14:creationId xmlns:p14="http://schemas.microsoft.com/office/powerpoint/2010/main" val="2099345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rmAutofit/>
          </a:bodyPr>
          <a:lstStyle/>
          <a:p>
            <a:r>
              <a:rPr lang="en-US" sz="2400" dirty="0"/>
              <a:t>First command</a:t>
            </a:r>
          </a:p>
          <a:p>
            <a:endParaRPr lang="en-US" sz="2400" dirty="0"/>
          </a:p>
          <a:p>
            <a:endParaRPr lang="en-US" sz="2400" dirty="0"/>
          </a:p>
          <a:p>
            <a:endParaRPr lang="en-US" sz="2400" dirty="0"/>
          </a:p>
          <a:p>
            <a:endParaRPr lang="en-US" sz="2400" dirty="0"/>
          </a:p>
          <a:p>
            <a:r>
              <a:rPr lang="en-US" sz="2400" dirty="0"/>
              <a:t>A little bit more</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1988840"/>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date</a:t>
            </a:r>
          </a:p>
          <a:p>
            <a:pPr lvl="0">
              <a:spcBef>
                <a:spcPct val="20000"/>
              </a:spcBef>
            </a:pPr>
            <a:r>
              <a:rPr lang="en-US" sz="1600" dirty="0">
                <a:solidFill>
                  <a:prstClr val="white"/>
                </a:solidFill>
                <a:latin typeface="Menlo" panose="020B0609030804020204" pitchFamily="49" charset="0"/>
              </a:rPr>
              <a:t>Wen Feb 14 11:00:00 CET 2018</a:t>
            </a:r>
          </a:p>
          <a:p>
            <a:pPr lvl="0">
              <a:spcBef>
                <a:spcPct val="20000"/>
              </a:spcBef>
            </a:pPr>
            <a:r>
              <a:rPr lang="en-US" sz="1600" dirty="0">
                <a:solidFill>
                  <a:prstClr val="white"/>
                </a:solidFill>
                <a:latin typeface="Menlo" panose="020B0609030804020204" pitchFamily="49" charset="0"/>
              </a:rPr>
              <a:t>nct00004@login1:~&gt;</a:t>
            </a: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26</a:t>
            </a:fld>
            <a:endParaRPr lang="nl-NL" dirty="0"/>
          </a:p>
        </p:txBody>
      </p:sp>
      <p:sp>
        <p:nvSpPr>
          <p:cNvPr id="15" name="Rectangle 14">
            <a:extLst>
              <a:ext uri="{FF2B5EF4-FFF2-40B4-BE49-F238E27FC236}">
                <a16:creationId xmlns:a16="http://schemas.microsoft.com/office/drawing/2014/main" id="{D67A551C-9843-2F46-A6AF-BF5EBA075F7E}"/>
              </a:ext>
            </a:extLst>
          </p:cNvPr>
          <p:cNvSpPr/>
          <p:nvPr/>
        </p:nvSpPr>
        <p:spPr>
          <a:xfrm>
            <a:off x="395536" y="4221088"/>
            <a:ext cx="8291264"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a:t>
            </a:r>
            <a:r>
              <a:rPr lang="en-US" sz="1600" dirty="0" err="1">
                <a:solidFill>
                  <a:srgbClr val="F4F4F4"/>
                </a:solidFill>
                <a:latin typeface="Monaco" pitchFamily="2" charset="77"/>
              </a:rPr>
              <a:t>uname</a:t>
            </a:r>
            <a:r>
              <a:rPr lang="en-US" sz="1600" dirty="0">
                <a:solidFill>
                  <a:srgbClr val="F4F4F4"/>
                </a:solidFill>
                <a:latin typeface="Monaco" pitchFamily="2" charset="77"/>
              </a:rPr>
              <a:t> -a     </a:t>
            </a:r>
          </a:p>
          <a:p>
            <a:r>
              <a:rPr lang="en-US" sz="1600" dirty="0">
                <a:solidFill>
                  <a:srgbClr val="F4F4F4"/>
                </a:solidFill>
                <a:latin typeface="Monaco" pitchFamily="2" charset="77"/>
              </a:rPr>
              <a:t>Linux login1 4.4.103-92.56-default #1 SMP Wed Dec 27 16:24:31 UTC 2017 (2fd2155) x86_64 x86_64 x86_64 GNU/Linux</a:t>
            </a:r>
          </a:p>
          <a:p>
            <a:r>
              <a:rPr lang="en-US" sz="1600" dirty="0">
                <a:solidFill>
                  <a:srgbClr val="F4F4F4"/>
                </a:solidFill>
                <a:latin typeface="Monaco" pitchFamily="2" charset="77"/>
              </a:rPr>
              <a:t>nct00004@login1:~&gt;</a:t>
            </a:r>
            <a:endParaRPr lang="en-US" sz="1600" dirty="0">
              <a:solidFill>
                <a:srgbClr val="F4F4F4"/>
              </a:solidFill>
              <a:effectLst/>
              <a:latin typeface="Monaco" pitchFamily="2" charset="77"/>
            </a:endParaRPr>
          </a:p>
        </p:txBody>
      </p:sp>
    </p:spTree>
    <p:extLst>
      <p:ext uri="{BB962C8B-B14F-4D97-AF65-F5344CB8AC3E}">
        <p14:creationId xmlns:p14="http://schemas.microsoft.com/office/powerpoint/2010/main" val="3364005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Structure of a </a:t>
            </a:r>
            <a:r>
              <a:rPr lang="en-US" dirty="0" err="1"/>
              <a:t>unix</a:t>
            </a:r>
            <a:r>
              <a:rPr lang="en-US" dirty="0"/>
              <a:t> commands</a:t>
            </a:r>
          </a:p>
          <a:p>
            <a:pPr marL="0" indent="0">
              <a:buNone/>
            </a:pPr>
            <a:endParaRPr lang="en-US" dirty="0"/>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092326"/>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mkdir</a:t>
            </a:r>
            <a:r>
              <a:rPr lang="en-US" sz="1600" dirty="0">
                <a:solidFill>
                  <a:srgbClr val="F4F4F4"/>
                </a:solidFill>
                <a:latin typeface="Monaco" pitchFamily="2" charset="77"/>
              </a:rPr>
              <a:t> –p dir1/subdir</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27</a:t>
            </a:fld>
            <a:endParaRPr lang="nl-NL" dirty="0"/>
          </a:p>
        </p:txBody>
      </p:sp>
      <p:cxnSp>
        <p:nvCxnSpPr>
          <p:cNvPr id="7" name="Straight Arrow Connector 6">
            <a:extLst>
              <a:ext uri="{FF2B5EF4-FFF2-40B4-BE49-F238E27FC236}">
                <a16:creationId xmlns:a16="http://schemas.microsoft.com/office/drawing/2014/main" id="{A366DCE8-2F9F-434C-8F1C-5B2E43480EC8}"/>
              </a:ext>
            </a:extLst>
          </p:cNvPr>
          <p:cNvCxnSpPr>
            <a:cxnSpLocks/>
          </p:cNvCxnSpPr>
          <p:nvPr/>
        </p:nvCxnSpPr>
        <p:spPr>
          <a:xfrm flipV="1">
            <a:off x="1187624" y="2524254"/>
            <a:ext cx="1728192" cy="100811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22E155B-044B-154C-928F-711C20947D91}"/>
              </a:ext>
            </a:extLst>
          </p:cNvPr>
          <p:cNvSpPr/>
          <p:nvPr/>
        </p:nvSpPr>
        <p:spPr>
          <a:xfrm>
            <a:off x="179512" y="3679864"/>
            <a:ext cx="2686508" cy="1477328"/>
          </a:xfrm>
          <a:prstGeom prst="rect">
            <a:avLst/>
          </a:prstGeom>
        </p:spPr>
        <p:txBody>
          <a:bodyPr wrap="square">
            <a:spAutoFit/>
          </a:bodyPr>
          <a:lstStyle/>
          <a:p>
            <a:r>
              <a:rPr lang="en-US" sz="2400" dirty="0">
                <a:solidFill>
                  <a:prstClr val="black"/>
                </a:solidFill>
                <a:latin typeface="Avenir Next" charset="0"/>
              </a:rPr>
              <a:t>Command</a:t>
            </a:r>
            <a:r>
              <a:rPr lang="en-US" sz="2600" dirty="0">
                <a:solidFill>
                  <a:prstClr val="black"/>
                </a:solidFill>
                <a:latin typeface="Avenir Next" charset="0"/>
              </a:rPr>
              <a:t> </a:t>
            </a:r>
          </a:p>
          <a:p>
            <a:r>
              <a:rPr lang="en-US" sz="1600" dirty="0">
                <a:latin typeface="Avenir Next" panose="020B0503020202020204" pitchFamily="34" charset="0"/>
              </a:rPr>
              <a:t>The UNIX shell (bash) tries to find a program called ‘</a:t>
            </a:r>
            <a:r>
              <a:rPr lang="en-US" sz="1600" dirty="0" err="1">
                <a:latin typeface="Avenir Next" panose="020B0503020202020204" pitchFamily="34" charset="0"/>
              </a:rPr>
              <a:t>mkdir</a:t>
            </a:r>
            <a:r>
              <a:rPr lang="en-US" sz="1600" dirty="0">
                <a:latin typeface="Avenir Next" panose="020B0503020202020204" pitchFamily="34" charset="0"/>
              </a:rPr>
              <a:t>’ and takes care that the system executes it.</a:t>
            </a:r>
          </a:p>
        </p:txBody>
      </p:sp>
      <p:cxnSp>
        <p:nvCxnSpPr>
          <p:cNvPr id="13" name="Straight Arrow Connector 12">
            <a:extLst>
              <a:ext uri="{FF2B5EF4-FFF2-40B4-BE49-F238E27FC236}">
                <a16:creationId xmlns:a16="http://schemas.microsoft.com/office/drawing/2014/main" id="{0C27EE42-E24B-3D44-801E-4748F16D43DD}"/>
              </a:ext>
            </a:extLst>
          </p:cNvPr>
          <p:cNvCxnSpPr>
            <a:cxnSpLocks/>
          </p:cNvCxnSpPr>
          <p:nvPr/>
        </p:nvCxnSpPr>
        <p:spPr>
          <a:xfrm flipV="1">
            <a:off x="3707904" y="2524254"/>
            <a:ext cx="1" cy="1008112"/>
          </a:xfrm>
          <a:prstGeom prst="straightConnector1">
            <a:avLst/>
          </a:prstGeom>
          <a:ln w="508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E0BE71B-EE82-9741-BF56-D601EF881E02}"/>
              </a:ext>
            </a:extLst>
          </p:cNvPr>
          <p:cNvSpPr/>
          <p:nvPr/>
        </p:nvSpPr>
        <p:spPr>
          <a:xfrm>
            <a:off x="3419872" y="3753033"/>
            <a:ext cx="2520280" cy="1477328"/>
          </a:xfrm>
          <a:prstGeom prst="rect">
            <a:avLst/>
          </a:prstGeom>
        </p:spPr>
        <p:txBody>
          <a:bodyPr wrap="square">
            <a:spAutoFit/>
          </a:bodyPr>
          <a:lstStyle/>
          <a:p>
            <a:r>
              <a:rPr lang="en-US" sz="2400" dirty="0">
                <a:solidFill>
                  <a:prstClr val="black"/>
                </a:solidFill>
                <a:latin typeface="Avenir Next" charset="0"/>
              </a:rPr>
              <a:t>Options</a:t>
            </a:r>
            <a:r>
              <a:rPr lang="en-US" sz="2600" dirty="0">
                <a:solidFill>
                  <a:prstClr val="black"/>
                </a:solidFill>
                <a:latin typeface="Avenir Next" charset="0"/>
              </a:rPr>
              <a:t> </a:t>
            </a:r>
          </a:p>
          <a:p>
            <a:r>
              <a:rPr lang="en-US" sz="1600" dirty="0">
                <a:solidFill>
                  <a:prstClr val="black"/>
                </a:solidFill>
                <a:latin typeface="Avenir Next" charset="0"/>
              </a:rPr>
              <a:t>Passed to the command as a parameter(s) to change its default behavior.</a:t>
            </a:r>
            <a:endParaRPr lang="en-US" sz="1600" dirty="0"/>
          </a:p>
        </p:txBody>
      </p:sp>
      <p:cxnSp>
        <p:nvCxnSpPr>
          <p:cNvPr id="19" name="Straight Arrow Connector 18">
            <a:extLst>
              <a:ext uri="{FF2B5EF4-FFF2-40B4-BE49-F238E27FC236}">
                <a16:creationId xmlns:a16="http://schemas.microsoft.com/office/drawing/2014/main" id="{525B45C9-6468-AB4D-BC9E-1E43DB3926D0}"/>
              </a:ext>
            </a:extLst>
          </p:cNvPr>
          <p:cNvCxnSpPr>
            <a:cxnSpLocks/>
          </p:cNvCxnSpPr>
          <p:nvPr/>
        </p:nvCxnSpPr>
        <p:spPr>
          <a:xfrm flipH="1" flipV="1">
            <a:off x="4417640" y="2524256"/>
            <a:ext cx="2530624" cy="720078"/>
          </a:xfrm>
          <a:prstGeom prst="straightConnector1">
            <a:avLst/>
          </a:prstGeom>
          <a:ln w="508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B41C97A-FBDB-9649-96FC-32C6D01CC257}"/>
              </a:ext>
            </a:extLst>
          </p:cNvPr>
          <p:cNvSpPr/>
          <p:nvPr/>
        </p:nvSpPr>
        <p:spPr>
          <a:xfrm>
            <a:off x="6494004" y="3316264"/>
            <a:ext cx="2520280" cy="954107"/>
          </a:xfrm>
          <a:prstGeom prst="rect">
            <a:avLst/>
          </a:prstGeom>
        </p:spPr>
        <p:txBody>
          <a:bodyPr wrap="square">
            <a:spAutoFit/>
          </a:bodyPr>
          <a:lstStyle/>
          <a:p>
            <a:r>
              <a:rPr lang="en-US" sz="2400" dirty="0">
                <a:solidFill>
                  <a:prstClr val="black"/>
                </a:solidFill>
                <a:latin typeface="Avenir Next" charset="0"/>
              </a:rPr>
              <a:t>Arguments</a:t>
            </a:r>
          </a:p>
          <a:p>
            <a:r>
              <a:rPr lang="en-US" sz="1600" dirty="0">
                <a:solidFill>
                  <a:prstClr val="black"/>
                </a:solidFill>
                <a:latin typeface="Avenir Next" charset="0"/>
              </a:rPr>
              <a:t>Taken as input by the program. </a:t>
            </a:r>
            <a:endParaRPr lang="en-US" sz="1600" dirty="0"/>
          </a:p>
        </p:txBody>
      </p:sp>
      <p:sp>
        <p:nvSpPr>
          <p:cNvPr id="27" name="Rectangle 26">
            <a:extLst>
              <a:ext uri="{FF2B5EF4-FFF2-40B4-BE49-F238E27FC236}">
                <a16:creationId xmlns:a16="http://schemas.microsoft.com/office/drawing/2014/main" id="{0A8D3455-94C3-AA40-B1B4-CB8056CF92E5}"/>
              </a:ext>
            </a:extLst>
          </p:cNvPr>
          <p:cNvSpPr/>
          <p:nvPr/>
        </p:nvSpPr>
        <p:spPr>
          <a:xfrm>
            <a:off x="1315870" y="5517232"/>
            <a:ext cx="6728284" cy="646331"/>
          </a:xfrm>
          <a:prstGeom prst="rect">
            <a:avLst/>
          </a:prstGeom>
        </p:spPr>
        <p:txBody>
          <a:bodyPr wrap="square">
            <a:spAutoFit/>
          </a:bodyPr>
          <a:lstStyle/>
          <a:p>
            <a:pPr marL="285750" indent="-285750">
              <a:buFont typeface="Arial" charset="0"/>
              <a:buChar char="•"/>
            </a:pPr>
            <a:r>
              <a:rPr lang="en-US" dirty="0">
                <a:latin typeface="Avenir Next" panose="020B0503020202020204" pitchFamily="34" charset="0"/>
              </a:rPr>
              <a:t>Case-sensitive (everything!)</a:t>
            </a:r>
          </a:p>
          <a:p>
            <a:pPr marL="285750" indent="-285750">
              <a:buFont typeface="Arial" charset="0"/>
              <a:buChar char="•"/>
            </a:pPr>
            <a:r>
              <a:rPr lang="en-US" dirty="0">
                <a:latin typeface="Avenir Next" panose="020B0503020202020204" pitchFamily="34" charset="0"/>
              </a:rPr>
              <a:t>Spaces used to separate command, options and arguments</a:t>
            </a:r>
          </a:p>
        </p:txBody>
      </p:sp>
    </p:spTree>
    <p:extLst>
      <p:ext uri="{BB962C8B-B14F-4D97-AF65-F5344CB8AC3E}">
        <p14:creationId xmlns:p14="http://schemas.microsoft.com/office/powerpoint/2010/main" val="2928705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Where to find help?</a:t>
            </a:r>
          </a:p>
          <a:p>
            <a:pPr marL="0" indent="0">
              <a:buNone/>
            </a:pPr>
            <a:endParaRPr lang="en-US" sz="1000" dirty="0"/>
          </a:p>
          <a:p>
            <a:pPr marL="0" indent="0">
              <a:buNone/>
            </a:pPr>
            <a:r>
              <a:rPr lang="en-US" sz="2000" i="1" dirty="0"/>
              <a:t>--help</a:t>
            </a:r>
            <a:r>
              <a:rPr lang="en-US" sz="2000" dirty="0"/>
              <a:t> flag</a:t>
            </a:r>
          </a:p>
          <a:p>
            <a:pPr marL="0" indent="0">
              <a:buNone/>
            </a:pPr>
            <a:endParaRPr lang="en-US" sz="2000" dirty="0"/>
          </a:p>
          <a:p>
            <a:pPr marL="0" indent="0">
              <a:buNone/>
            </a:pPr>
            <a:endParaRPr lang="en-US" sz="2000" dirty="0"/>
          </a:p>
          <a:p>
            <a:pPr marL="0" indent="0">
              <a:buNone/>
            </a:pPr>
            <a:endParaRPr lang="en-US" sz="2000" i="1" dirty="0"/>
          </a:p>
          <a:p>
            <a:pPr marL="0" indent="0">
              <a:buNone/>
            </a:pPr>
            <a:r>
              <a:rPr lang="en-US" sz="2000" i="1" dirty="0"/>
              <a:t>man</a:t>
            </a:r>
            <a:r>
              <a:rPr lang="en-US" sz="2000" dirty="0"/>
              <a:t>  built-in command</a:t>
            </a:r>
          </a:p>
          <a:p>
            <a:pPr marL="0" indent="0">
              <a:buNone/>
            </a:pPr>
            <a:endParaRPr lang="en-US" sz="2000" dirty="0"/>
          </a:p>
          <a:p>
            <a:pPr marL="0" indent="0">
              <a:buNone/>
            </a:pPr>
            <a:endParaRPr lang="en-US" sz="2000" dirty="0"/>
          </a:p>
          <a:p>
            <a:pPr marL="0" indent="0">
              <a:buNone/>
            </a:pPr>
            <a:endParaRPr lang="en-US" sz="2000" i="1" dirty="0"/>
          </a:p>
          <a:p>
            <a:pPr marL="0" indent="0">
              <a:buNone/>
            </a:pPr>
            <a:r>
              <a:rPr lang="en-US" sz="2000" i="1" dirty="0"/>
              <a:t>info</a:t>
            </a:r>
            <a:r>
              <a:rPr lang="en-US" sz="2000" dirty="0"/>
              <a:t>  built-in command</a:t>
            </a:r>
          </a:p>
          <a:p>
            <a:pPr marL="0" indent="0">
              <a:buNone/>
            </a:pPr>
            <a:endParaRPr lang="en-US" sz="2000" dirty="0"/>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63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uname</a:t>
            </a:r>
            <a:r>
              <a:rPr lang="en-US" sz="1600" dirty="0">
                <a:solidFill>
                  <a:srgbClr val="F4F4F4"/>
                </a:solidFill>
                <a:latin typeface="Monaco" pitchFamily="2" charset="77"/>
              </a:rPr>
              <a:t> --help</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28</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07711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man </a:t>
            </a:r>
            <a:r>
              <a:rPr lang="en-US" sz="1600" dirty="0" err="1">
                <a:solidFill>
                  <a:srgbClr val="F4F4F4"/>
                </a:solidFill>
                <a:latin typeface="Monaco" pitchFamily="2" charset="77"/>
              </a:rPr>
              <a:t>uname</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2" name="Rectangle 11">
            <a:extLst>
              <a:ext uri="{FF2B5EF4-FFF2-40B4-BE49-F238E27FC236}">
                <a16:creationId xmlns:a16="http://schemas.microsoft.com/office/drawing/2014/main" id="{96B0B9C9-FF78-3848-843B-5709522B7D98}"/>
              </a:ext>
            </a:extLst>
          </p:cNvPr>
          <p:cNvSpPr/>
          <p:nvPr/>
        </p:nvSpPr>
        <p:spPr>
          <a:xfrm>
            <a:off x="395536" y="551727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info </a:t>
            </a:r>
            <a:r>
              <a:rPr lang="en-US" sz="1600" dirty="0" err="1">
                <a:solidFill>
                  <a:srgbClr val="F4F4F4"/>
                </a:solidFill>
                <a:latin typeface="Monaco" pitchFamily="2" charset="77"/>
              </a:rPr>
              <a:t>uname</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4083819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29</a:t>
            </a:fld>
            <a:endParaRPr lang="nl-NL" dirty="0"/>
          </a:p>
        </p:txBody>
      </p:sp>
      <p:pic>
        <p:nvPicPr>
          <p:cNvPr id="8" name="Picture 7">
            <a:extLst>
              <a:ext uri="{FF2B5EF4-FFF2-40B4-BE49-F238E27FC236}">
                <a16:creationId xmlns:a16="http://schemas.microsoft.com/office/drawing/2014/main" id="{E27BCA3D-8269-3E4C-BFD1-1DE6C2B10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3" y="1124745"/>
            <a:ext cx="6089841" cy="5478362"/>
          </a:xfrm>
          <a:prstGeom prst="rect">
            <a:avLst/>
          </a:prstGeom>
        </p:spPr>
      </p:pic>
    </p:spTree>
    <p:extLst>
      <p:ext uri="{BB962C8B-B14F-4D97-AF65-F5344CB8AC3E}">
        <p14:creationId xmlns:p14="http://schemas.microsoft.com/office/powerpoint/2010/main" val="342671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12AC-57B3-3847-A35F-C2044EDFE40B}"/>
              </a:ext>
            </a:extLst>
          </p:cNvPr>
          <p:cNvSpPr>
            <a:spLocks noGrp="1"/>
          </p:cNvSpPr>
          <p:nvPr>
            <p:ph type="title"/>
          </p:nvPr>
        </p:nvSpPr>
        <p:spPr/>
        <p:txBody>
          <a:bodyPr/>
          <a:lstStyle/>
          <a:p>
            <a:r>
              <a:rPr lang="en-US" dirty="0"/>
              <a:t>HPC at SURFsara</a:t>
            </a:r>
          </a:p>
        </p:txBody>
      </p:sp>
      <p:sp>
        <p:nvSpPr>
          <p:cNvPr id="4" name="Slide Number Placeholder 3">
            <a:extLst>
              <a:ext uri="{FF2B5EF4-FFF2-40B4-BE49-F238E27FC236}">
                <a16:creationId xmlns:a16="http://schemas.microsoft.com/office/drawing/2014/main" id="{A6381418-1B3E-C345-8F6D-F1A846824ADF}"/>
              </a:ext>
            </a:extLst>
          </p:cNvPr>
          <p:cNvSpPr>
            <a:spLocks noGrp="1"/>
          </p:cNvSpPr>
          <p:nvPr>
            <p:ph type="sldNum" sz="quarter" idx="12"/>
          </p:nvPr>
        </p:nvSpPr>
        <p:spPr/>
        <p:txBody>
          <a:bodyPr/>
          <a:lstStyle/>
          <a:p>
            <a:fld id="{5E8D41EB-9C43-490C-9145-7EDE525ABBF5}" type="slidenum">
              <a:rPr lang="nl-NL" smtClean="0"/>
              <a:pPr/>
              <a:t>3</a:t>
            </a:fld>
            <a:endParaRPr lang="nl-NL" dirty="0"/>
          </a:p>
        </p:txBody>
      </p:sp>
      <p:pic>
        <p:nvPicPr>
          <p:cNvPr id="15" name="Picture 14" descr="Compute.png">
            <a:extLst>
              <a:ext uri="{FF2B5EF4-FFF2-40B4-BE49-F238E27FC236}">
                <a16:creationId xmlns:a16="http://schemas.microsoft.com/office/drawing/2014/main" id="{C0B7B924-4253-554B-8B8B-E2A409D17998}"/>
              </a:ext>
            </a:extLst>
          </p:cNvPr>
          <p:cNvPicPr>
            <a:picLocks noChangeAspect="1"/>
          </p:cNvPicPr>
          <p:nvPr/>
        </p:nvPicPr>
        <p:blipFill>
          <a:blip r:embed="rId2" cstate="print"/>
          <a:stretch>
            <a:fillRect/>
          </a:stretch>
        </p:blipFill>
        <p:spPr>
          <a:xfrm>
            <a:off x="5121417" y="2663484"/>
            <a:ext cx="3437670" cy="3327749"/>
          </a:xfrm>
          <a:prstGeom prst="rect">
            <a:avLst/>
          </a:prstGeom>
        </p:spPr>
      </p:pic>
      <p:pic>
        <p:nvPicPr>
          <p:cNvPr id="16" name="Tijdelijke aanduiding voor inhoud 3">
            <a:extLst>
              <a:ext uri="{FF2B5EF4-FFF2-40B4-BE49-F238E27FC236}">
                <a16:creationId xmlns:a16="http://schemas.microsoft.com/office/drawing/2014/main" id="{B353A8A2-831F-BC4F-B49D-381D04A74D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1520" y="1412776"/>
            <a:ext cx="3995164" cy="4746729"/>
          </a:xfrm>
          <a:prstGeom prst="rect">
            <a:avLst/>
          </a:prstGeom>
        </p:spPr>
      </p:pic>
      <p:pic>
        <p:nvPicPr>
          <p:cNvPr id="17" name="Picture 16">
            <a:extLst>
              <a:ext uri="{FF2B5EF4-FFF2-40B4-BE49-F238E27FC236}">
                <a16:creationId xmlns:a16="http://schemas.microsoft.com/office/drawing/2014/main" id="{6C027224-E7E0-8B4C-996D-043186BE3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519027"/>
            <a:ext cx="2088232" cy="779340"/>
          </a:xfrm>
          <a:prstGeom prst="rect">
            <a:avLst/>
          </a:prstGeom>
        </p:spPr>
      </p:pic>
    </p:spTree>
    <p:extLst>
      <p:ext uri="{BB962C8B-B14F-4D97-AF65-F5344CB8AC3E}">
        <p14:creationId xmlns:p14="http://schemas.microsoft.com/office/powerpoint/2010/main" val="1785882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rmAutofit/>
          </a:bodyPr>
          <a:lstStyle/>
          <a:p>
            <a:r>
              <a:rPr lang="en-US" sz="2000" dirty="0"/>
              <a:t>Where I am?</a:t>
            </a:r>
          </a:p>
          <a:p>
            <a:endParaRPr lang="en-US" sz="2000" dirty="0"/>
          </a:p>
          <a:p>
            <a:endParaRPr lang="en-US" sz="2000" i="1" dirty="0"/>
          </a:p>
          <a:p>
            <a:pPr marL="0" indent="0">
              <a:buNone/>
            </a:pPr>
            <a:endParaRPr lang="en-US" sz="2000" i="1" dirty="0"/>
          </a:p>
          <a:p>
            <a:r>
              <a:rPr lang="en-US" sz="2000" dirty="0"/>
              <a:t>What files are there?</a:t>
            </a:r>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a:p>
            <a:endParaRPr lang="en-US" sz="2000" dirty="0"/>
          </a:p>
          <a:p>
            <a:endParaRPr lang="en-US" sz="2000"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1988920"/>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pwd</a:t>
            </a:r>
            <a:endParaRPr lang="en-US" sz="1600" dirty="0">
              <a:solidFill>
                <a:srgbClr val="F4F4F4"/>
              </a:solidFill>
              <a:latin typeface="Monaco" pitchFamily="2" charset="77"/>
            </a:endParaRPr>
          </a:p>
          <a:p>
            <a:pPr lvl="0">
              <a:spcBef>
                <a:spcPct val="20000"/>
              </a:spcBef>
            </a:pPr>
            <a:r>
              <a:rPr lang="en-US" sz="1600" dirty="0">
                <a:solidFill>
                  <a:prstClr val="white"/>
                </a:solidFill>
                <a:latin typeface="Menlo" panose="020B0609030804020204" pitchFamily="49" charset="0"/>
              </a:rPr>
              <a:t>/home/nct00/nct00004</a:t>
            </a: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Looking around </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30</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3501088"/>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ls</a:t>
            </a:r>
          </a:p>
          <a:p>
            <a:r>
              <a:rPr lang="en-US" sz="1600" dirty="0">
                <a:solidFill>
                  <a:srgbClr val="5230E1"/>
                </a:solidFill>
                <a:latin typeface="Monaco" pitchFamily="2" charset="77"/>
              </a:rPr>
              <a:t>bin</a:t>
            </a:r>
            <a:r>
              <a:rPr lang="en-US" sz="1600" dirty="0">
                <a:solidFill>
                  <a:srgbClr val="F4F4F4"/>
                </a:solidFill>
                <a:latin typeface="Monaco" pitchFamily="2" charset="77"/>
              </a:rPr>
              <a:t> file1.txt file2.log</a:t>
            </a:r>
          </a:p>
        </p:txBody>
      </p:sp>
      <p:sp>
        <p:nvSpPr>
          <p:cNvPr id="12" name="Rectangle 11">
            <a:extLst>
              <a:ext uri="{FF2B5EF4-FFF2-40B4-BE49-F238E27FC236}">
                <a16:creationId xmlns:a16="http://schemas.microsoft.com/office/drawing/2014/main" id="{96B0B9C9-FF78-3848-843B-5709522B7D98}"/>
              </a:ext>
            </a:extLst>
          </p:cNvPr>
          <p:cNvSpPr/>
          <p:nvPr/>
        </p:nvSpPr>
        <p:spPr>
          <a:xfrm>
            <a:off x="395536" y="4437112"/>
            <a:ext cx="8291264" cy="14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ls -l</a:t>
            </a:r>
          </a:p>
          <a:p>
            <a:r>
              <a:rPr lang="en-US" sz="1600" dirty="0">
                <a:solidFill>
                  <a:srgbClr val="F4F4F4"/>
                </a:solidFill>
                <a:latin typeface="Monaco" pitchFamily="2" charset="77"/>
              </a:rPr>
              <a:t>total 0</a:t>
            </a:r>
          </a:p>
          <a:p>
            <a:r>
              <a:rPr lang="en-US" sz="1600" dirty="0" err="1">
                <a:solidFill>
                  <a:srgbClr val="F4F4F4"/>
                </a:solidFill>
                <a:latin typeface="Monaco" pitchFamily="2" charset="77"/>
              </a:rPr>
              <a:t>drwxr</a:t>
            </a:r>
            <a:r>
              <a:rPr lang="en-US" sz="1600" dirty="0">
                <a:solidFill>
                  <a:srgbClr val="F4F4F4"/>
                </a:solidFill>
                <a:latin typeface="Monaco" pitchFamily="2" charset="77"/>
              </a:rPr>
              <a:t>-</a:t>
            </a:r>
            <a:r>
              <a:rPr lang="en-US" sz="1600" dirty="0" err="1">
                <a:solidFill>
                  <a:srgbClr val="F4F4F4"/>
                </a:solidFill>
                <a:latin typeface="Monaco" pitchFamily="2" charset="77"/>
              </a:rPr>
              <a:t>xr</a:t>
            </a:r>
            <a:r>
              <a:rPr lang="en-US" sz="1600" dirty="0">
                <a:solidFill>
                  <a:srgbClr val="F4F4F4"/>
                </a:solidFill>
                <a:latin typeface="Monaco" pitchFamily="2" charset="77"/>
              </a:rPr>
              <a:t>-x 2 nct00004 nct00 4096 May 5  2010  </a:t>
            </a:r>
            <a:r>
              <a:rPr lang="en-US" sz="1600" dirty="0">
                <a:solidFill>
                  <a:srgbClr val="5230E1"/>
                </a:solidFill>
                <a:latin typeface="Monaco" pitchFamily="2" charset="77"/>
              </a:rPr>
              <a:t>bin</a:t>
            </a:r>
            <a:endParaRPr lang="en-US" sz="1600" dirty="0">
              <a:solidFill>
                <a:srgbClr val="F4F4F4"/>
              </a:solidFill>
              <a:latin typeface="Monaco" pitchFamily="2" charset="77"/>
            </a:endParaRPr>
          </a:p>
          <a:p>
            <a:r>
              <a:rPr lang="en-US" sz="1600" dirty="0">
                <a:solidFill>
                  <a:srgbClr val="F4F4F4"/>
                </a:solidFill>
                <a:latin typeface="Monaco" pitchFamily="2" charset="77"/>
              </a:rPr>
              <a:t>-</a:t>
            </a:r>
            <a:r>
              <a:rPr lang="en-US" sz="1600" dirty="0" err="1">
                <a:solidFill>
                  <a:srgbClr val="F4F4F4"/>
                </a:solidFill>
                <a:latin typeface="Monaco" pitchFamily="2" charset="77"/>
              </a:rPr>
              <a:t>rw</a:t>
            </a:r>
            <a:r>
              <a:rPr lang="en-US" sz="1600" dirty="0">
                <a:solidFill>
                  <a:srgbClr val="F4F4F4"/>
                </a:solidFill>
                <a:latin typeface="Monaco" pitchFamily="2" charset="77"/>
              </a:rPr>
              <a:t>-r--r-- 1 nct00004 nct00	 0 Feb 13 01:17 file1.txt</a:t>
            </a:r>
          </a:p>
          <a:p>
            <a:r>
              <a:rPr lang="en-US" sz="1600" dirty="0">
                <a:solidFill>
                  <a:srgbClr val="F4F4F4"/>
                </a:solidFill>
                <a:latin typeface="Monaco" pitchFamily="2" charset="77"/>
              </a:rPr>
              <a:t>-</a:t>
            </a:r>
            <a:r>
              <a:rPr lang="en-US" sz="1600" dirty="0" err="1">
                <a:solidFill>
                  <a:srgbClr val="F4F4F4"/>
                </a:solidFill>
                <a:latin typeface="Monaco" pitchFamily="2" charset="77"/>
              </a:rPr>
              <a:t>rw</a:t>
            </a:r>
            <a:r>
              <a:rPr lang="en-US" sz="1600" dirty="0">
                <a:solidFill>
                  <a:srgbClr val="F4F4F4"/>
                </a:solidFill>
                <a:latin typeface="Monaco" pitchFamily="2" charset="77"/>
              </a:rPr>
              <a:t>-r--r-- 1 nct00004 nct00 1528 Feb 13 01:17 file2.log</a:t>
            </a:r>
          </a:p>
          <a:p>
            <a:pPr>
              <a:spcBef>
                <a:spcPct val="20000"/>
              </a:spcBef>
            </a:pP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4116958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rmAutofit/>
          </a:bodyPr>
          <a:lstStyle/>
          <a:p>
            <a:r>
              <a:rPr lang="en-US" sz="2000" dirty="0"/>
              <a:t>Changing directory</a:t>
            </a:r>
          </a:p>
          <a:p>
            <a:endParaRPr lang="en-US" sz="2000" dirty="0"/>
          </a:p>
          <a:p>
            <a:endParaRPr lang="en-US" sz="2000" dirty="0"/>
          </a:p>
          <a:p>
            <a:endParaRPr lang="en-US" sz="2000" dirty="0"/>
          </a:p>
          <a:p>
            <a:r>
              <a:rPr lang="en-US" sz="2000" dirty="0"/>
              <a:t>Going “on level” up </a:t>
            </a:r>
          </a:p>
          <a:p>
            <a:endParaRPr lang="en-US" sz="2000" dirty="0"/>
          </a:p>
          <a:p>
            <a:endParaRPr lang="en-US" sz="2000" dirty="0"/>
          </a:p>
          <a:p>
            <a:endParaRPr lang="en-US" sz="2000" dirty="0"/>
          </a:p>
          <a:p>
            <a:r>
              <a:rPr lang="en-US" sz="2000" dirty="0">
                <a:solidFill>
                  <a:prstClr val="black"/>
                </a:solidFill>
              </a:rPr>
              <a:t>Going back to home folder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1916832"/>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cd </a:t>
            </a:r>
            <a:r>
              <a:rPr lang="en-US" sz="1600" dirty="0" err="1">
                <a:solidFill>
                  <a:srgbClr val="F4F4F4"/>
                </a:solidFill>
                <a:latin typeface="Monaco" pitchFamily="2" charset="77"/>
              </a:rPr>
              <a:t>dir</a:t>
            </a:r>
            <a:r>
              <a:rPr lang="en-US" sz="1600" dirty="0">
                <a:solidFill>
                  <a:srgbClr val="F4F4F4"/>
                </a:solidFill>
                <a:latin typeface="Monaco" pitchFamily="2" charset="77"/>
              </a:rPr>
              <a:t>/subdir</a:t>
            </a:r>
          </a:p>
          <a:p>
            <a:r>
              <a:rPr lang="en-US" sz="1600" dirty="0">
                <a:solidFill>
                  <a:srgbClr val="F4F4F4"/>
                </a:solidFill>
                <a:latin typeface="Monaco" pitchFamily="2" charset="77"/>
              </a:rPr>
              <a:t>nct00004@login1:~/</a:t>
            </a:r>
            <a:r>
              <a:rPr lang="en-US" sz="1600" dirty="0" err="1">
                <a:solidFill>
                  <a:srgbClr val="F4F4F4"/>
                </a:solidFill>
                <a:latin typeface="Monaco" pitchFamily="2" charset="77"/>
              </a:rPr>
              <a:t>dir</a:t>
            </a:r>
            <a:r>
              <a:rPr lang="en-US" sz="1600" dirty="0">
                <a:solidFill>
                  <a:srgbClr val="F4F4F4"/>
                </a:solidFill>
                <a:latin typeface="Monaco" pitchFamily="2" charset="77"/>
              </a:rPr>
              <a:t>/subdir&gt; </a:t>
            </a:r>
            <a:endParaRPr lang="en-US" sz="1600" dirty="0">
              <a:solidFill>
                <a:srgbClr val="F4F4F4"/>
              </a:solidFill>
              <a:effectLst/>
              <a:latin typeface="Monaco" pitchFamily="2" charset="77"/>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Moving around </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31</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3356992"/>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a:t>
            </a:r>
            <a:r>
              <a:rPr lang="en-US" sz="1600" dirty="0" err="1">
                <a:solidFill>
                  <a:srgbClr val="F4F4F4"/>
                </a:solidFill>
                <a:latin typeface="Monaco" pitchFamily="2" charset="77"/>
              </a:rPr>
              <a:t>dir</a:t>
            </a:r>
            <a:r>
              <a:rPr lang="en-US" sz="1600" dirty="0">
                <a:solidFill>
                  <a:srgbClr val="F4F4F4"/>
                </a:solidFill>
                <a:latin typeface="Monaco" pitchFamily="2" charset="77"/>
              </a:rPr>
              <a:t>/subdir&gt; cd ..</a:t>
            </a:r>
          </a:p>
          <a:p>
            <a:r>
              <a:rPr lang="en-US" sz="1600" dirty="0">
                <a:solidFill>
                  <a:srgbClr val="F4F4F4"/>
                </a:solidFill>
                <a:latin typeface="Monaco" pitchFamily="2" charset="77"/>
              </a:rPr>
              <a:t>nct00004@login1:~/</a:t>
            </a:r>
            <a:r>
              <a:rPr lang="en-US" sz="1600" dirty="0" err="1">
                <a:solidFill>
                  <a:srgbClr val="F4F4F4"/>
                </a:solidFill>
                <a:latin typeface="Monaco" pitchFamily="2" charset="77"/>
              </a:rPr>
              <a:t>dir</a:t>
            </a:r>
            <a:r>
              <a:rPr lang="en-US" sz="1600" dirty="0">
                <a:solidFill>
                  <a:srgbClr val="F4F4F4"/>
                </a:solidFill>
                <a:latin typeface="Monaco" pitchFamily="2" charset="77"/>
              </a:rPr>
              <a:t>&gt;</a:t>
            </a:r>
          </a:p>
        </p:txBody>
      </p:sp>
      <p:sp>
        <p:nvSpPr>
          <p:cNvPr id="8" name="Rectangle 7">
            <a:extLst>
              <a:ext uri="{FF2B5EF4-FFF2-40B4-BE49-F238E27FC236}">
                <a16:creationId xmlns:a16="http://schemas.microsoft.com/office/drawing/2014/main" id="{730FE910-62EC-CD4B-B764-D4872610BD7C}"/>
              </a:ext>
            </a:extLst>
          </p:cNvPr>
          <p:cNvSpPr/>
          <p:nvPr/>
        </p:nvSpPr>
        <p:spPr>
          <a:xfrm>
            <a:off x="395536" y="4869240"/>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a:t>
            </a:r>
            <a:r>
              <a:rPr lang="en-US" sz="1600" dirty="0" err="1">
                <a:solidFill>
                  <a:srgbClr val="F4F4F4"/>
                </a:solidFill>
                <a:latin typeface="Monaco" pitchFamily="2" charset="77"/>
              </a:rPr>
              <a:t>dir</a:t>
            </a:r>
            <a:r>
              <a:rPr lang="en-US" sz="1600" dirty="0">
                <a:solidFill>
                  <a:srgbClr val="F4F4F4"/>
                </a:solidFill>
                <a:latin typeface="Monaco" pitchFamily="2" charset="77"/>
              </a:rPr>
              <a:t>/subdir&gt; cd </a:t>
            </a:r>
          </a:p>
          <a:p>
            <a:r>
              <a:rPr lang="en-US" sz="1600" dirty="0">
                <a:solidFill>
                  <a:srgbClr val="F4F4F4"/>
                </a:solidFill>
                <a:latin typeface="Monaco" pitchFamily="2" charset="77"/>
              </a:rPr>
              <a:t>nct00004@login1:~&gt;</a:t>
            </a:r>
          </a:p>
        </p:txBody>
      </p:sp>
    </p:spTree>
    <p:extLst>
      <p:ext uri="{BB962C8B-B14F-4D97-AF65-F5344CB8AC3E}">
        <p14:creationId xmlns:p14="http://schemas.microsoft.com/office/powerpoint/2010/main" val="1660026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pPr marL="0" indent="0">
              <a:buNone/>
            </a:pPr>
            <a:r>
              <a:rPr lang="en-US" dirty="0"/>
              <a:t>Path to folders and files</a:t>
            </a:r>
          </a:p>
          <a:p>
            <a:endParaRPr lang="en-US" dirty="0"/>
          </a:p>
          <a:p>
            <a:r>
              <a:rPr lang="en-US" dirty="0"/>
              <a:t>Relative path</a:t>
            </a:r>
          </a:p>
          <a:p>
            <a:endParaRPr lang="en-US" i="1" dirty="0"/>
          </a:p>
          <a:p>
            <a:pPr marL="0" indent="0">
              <a:buNone/>
            </a:pPr>
            <a:endParaRPr lang="en-US" i="1" dirty="0"/>
          </a:p>
          <a:p>
            <a:endParaRPr lang="en-US" dirty="0"/>
          </a:p>
          <a:p>
            <a:r>
              <a:rPr lang="en-US" dirty="0"/>
              <a:t>Absolute path  </a:t>
            </a:r>
          </a:p>
          <a:p>
            <a:pPr marL="0" indent="0">
              <a:buNone/>
            </a:pPr>
            <a:endParaRPr lang="en-US" sz="2000" dirty="0"/>
          </a:p>
          <a:p>
            <a:pPr marL="0" indent="0">
              <a:buNone/>
            </a:pPr>
            <a:endParaRPr lang="en-US" sz="2000" dirty="0"/>
          </a:p>
          <a:p>
            <a:pPr marL="0" indent="0">
              <a:buNone/>
            </a:pPr>
            <a:endParaRPr lang="en-US" sz="2000"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997032"/>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ls </a:t>
            </a:r>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mydata.out</a:t>
            </a:r>
            <a:endParaRPr lang="en-US" sz="1600" dirty="0">
              <a:solidFill>
                <a:srgbClr val="F4F4F4"/>
              </a:solidFill>
              <a:latin typeface="Monaco" pitchFamily="2" charset="77"/>
            </a:endParaRPr>
          </a:p>
          <a:p>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mydata.out</a:t>
            </a:r>
            <a:endParaRPr lang="en-US" sz="1600" dirty="0">
              <a:solidFill>
                <a:srgbClr val="F4F4F4"/>
              </a:solidFill>
              <a:latin typeface="Monaco" pitchFamily="2" charset="77"/>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Moving around </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32</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941248"/>
            <a:ext cx="8291264"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ls ~/</a:t>
            </a:r>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mydata.out</a:t>
            </a:r>
            <a:endParaRPr lang="en-US" sz="1600" dirty="0">
              <a:solidFill>
                <a:srgbClr val="F4F4F4"/>
              </a:solidFill>
              <a:latin typeface="Monaco" pitchFamily="2" charset="77"/>
            </a:endParaRPr>
          </a:p>
          <a:p>
            <a:r>
              <a:rPr lang="en-US" sz="1600" dirty="0">
                <a:solidFill>
                  <a:srgbClr val="F4F4F4"/>
                </a:solidFill>
                <a:latin typeface="Monaco" pitchFamily="2" charset="77"/>
              </a:rPr>
              <a:t>/home/nct00/nct00004/</a:t>
            </a:r>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mydata.out</a:t>
            </a:r>
            <a:endParaRPr lang="en-US" sz="1600" dirty="0">
              <a:solidFill>
                <a:srgbClr val="F4F4F4"/>
              </a:solidFill>
              <a:latin typeface="Monaco" pitchFamily="2" charset="77"/>
            </a:endParaRPr>
          </a:p>
          <a:p>
            <a:endParaRPr lang="en-US" sz="1600" dirty="0">
              <a:solidFill>
                <a:srgbClr val="F4F4F4"/>
              </a:solidFill>
              <a:latin typeface="Monaco" pitchFamily="2" charset="77"/>
            </a:endParaRPr>
          </a:p>
        </p:txBody>
      </p:sp>
    </p:spTree>
    <p:extLst>
      <p:ext uri="{BB962C8B-B14F-4D97-AF65-F5344CB8AC3E}">
        <p14:creationId xmlns:p14="http://schemas.microsoft.com/office/powerpoint/2010/main" val="3297703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Directories</a:t>
            </a:r>
          </a:p>
          <a:p>
            <a:pPr marL="0" indent="0">
              <a:buNone/>
            </a:pPr>
            <a:endParaRPr lang="en-US" sz="1000" dirty="0"/>
          </a:p>
          <a:p>
            <a:pPr marL="0" indent="0">
              <a:buNone/>
            </a:pPr>
            <a:r>
              <a:rPr lang="en-US" sz="2000" dirty="0"/>
              <a:t>Create directories</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Remove directories (only if empty)</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Remove directory and its content (be careful with </a:t>
            </a:r>
            <a:r>
              <a:rPr lang="en-US" sz="2000" dirty="0" err="1"/>
              <a:t>rm</a:t>
            </a:r>
            <a:r>
              <a:rPr lang="en-US" sz="2000" dirty="0"/>
              <a:t>)</a:t>
            </a:r>
          </a:p>
          <a:p>
            <a:pPr marL="0" indent="0">
              <a:buNone/>
            </a:pPr>
            <a:endParaRPr lang="en-US" sz="2000" dirty="0"/>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63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mkdir</a:t>
            </a:r>
            <a:r>
              <a:rPr lang="en-US" sz="1600" dirty="0">
                <a:solidFill>
                  <a:srgbClr val="F4F4F4"/>
                </a:solidFill>
                <a:latin typeface="Monaco" pitchFamily="2" charset="77"/>
              </a:rPr>
              <a:t> </a:t>
            </a:r>
            <a:r>
              <a:rPr lang="en-US" sz="1600" dirty="0" err="1">
                <a:solidFill>
                  <a:srgbClr val="F4F4F4"/>
                </a:solidFill>
                <a:latin typeface="Monaco" pitchFamily="2" charset="77"/>
              </a:rPr>
              <a:t>dir</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Files management</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33</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07711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rmdir</a:t>
            </a:r>
            <a:r>
              <a:rPr lang="en-US" sz="1600" dirty="0">
                <a:solidFill>
                  <a:srgbClr val="F4F4F4"/>
                </a:solidFill>
                <a:latin typeface="Monaco" pitchFamily="2" charset="77"/>
              </a:rPr>
              <a:t> </a:t>
            </a:r>
            <a:r>
              <a:rPr lang="en-US" sz="1600" dirty="0" err="1">
                <a:solidFill>
                  <a:srgbClr val="F4F4F4"/>
                </a:solidFill>
                <a:latin typeface="Monaco" pitchFamily="2" charset="77"/>
              </a:rPr>
              <a:t>dir</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2" name="Rectangle 11">
            <a:extLst>
              <a:ext uri="{FF2B5EF4-FFF2-40B4-BE49-F238E27FC236}">
                <a16:creationId xmlns:a16="http://schemas.microsoft.com/office/drawing/2014/main" id="{96B0B9C9-FF78-3848-843B-5709522B7D98}"/>
              </a:ext>
            </a:extLst>
          </p:cNvPr>
          <p:cNvSpPr/>
          <p:nvPr/>
        </p:nvSpPr>
        <p:spPr>
          <a:xfrm>
            <a:off x="395536" y="551727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rm</a:t>
            </a:r>
            <a:r>
              <a:rPr lang="en-US" sz="1600" dirty="0">
                <a:solidFill>
                  <a:srgbClr val="F4F4F4"/>
                </a:solidFill>
                <a:latin typeface="Monaco" pitchFamily="2" charset="77"/>
              </a:rPr>
              <a:t> –r </a:t>
            </a:r>
            <a:r>
              <a:rPr lang="en-US" sz="1600" dirty="0" err="1">
                <a:solidFill>
                  <a:srgbClr val="F4F4F4"/>
                </a:solidFill>
                <a:latin typeface="Monaco" pitchFamily="2" charset="77"/>
              </a:rPr>
              <a:t>dir</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612759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Files</a:t>
            </a:r>
          </a:p>
          <a:p>
            <a:pPr marL="0" indent="0">
              <a:buNone/>
            </a:pPr>
            <a:endParaRPr lang="en-US" sz="1000" dirty="0"/>
          </a:p>
          <a:p>
            <a:pPr marL="0" indent="0">
              <a:buNone/>
            </a:pPr>
            <a:r>
              <a:rPr lang="en-US" sz="2000" dirty="0"/>
              <a:t>Copy files </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Copy files to directories</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Move files</a:t>
            </a:r>
          </a:p>
          <a:p>
            <a:pPr marL="0" indent="0">
              <a:buNone/>
            </a:pPr>
            <a:endParaRPr lang="en-US" sz="2000" dirty="0"/>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63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cp</a:t>
            </a:r>
            <a:r>
              <a:rPr lang="en-US" sz="1600" dirty="0">
                <a:solidFill>
                  <a:srgbClr val="F4F4F4"/>
                </a:solidFill>
                <a:latin typeface="Monaco" pitchFamily="2" charset="77"/>
              </a:rPr>
              <a:t> file1.txt file1.copy</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Files management</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34</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07711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cp</a:t>
            </a:r>
            <a:r>
              <a:rPr lang="en-US" sz="1600" dirty="0">
                <a:solidFill>
                  <a:srgbClr val="F4F4F4"/>
                </a:solidFill>
                <a:latin typeface="Monaco" pitchFamily="2" charset="77"/>
              </a:rPr>
              <a:t> file1.* </a:t>
            </a:r>
            <a:r>
              <a:rPr lang="en-US" sz="1600" dirty="0" err="1">
                <a:solidFill>
                  <a:srgbClr val="F4F4F4"/>
                </a:solidFill>
                <a:latin typeface="Monaco" pitchFamily="2" charset="77"/>
              </a:rPr>
              <a:t>dir</a:t>
            </a:r>
            <a:r>
              <a:rPr lang="en-US" sz="1600" dirty="0">
                <a:solidFill>
                  <a:srgbClr val="F4F4F4"/>
                </a:solidFill>
                <a:latin typeface="Monaco" pitchFamily="2" charset="77"/>
              </a:rPr>
              <a:t>/</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2" name="Rectangle 11">
            <a:extLst>
              <a:ext uri="{FF2B5EF4-FFF2-40B4-BE49-F238E27FC236}">
                <a16:creationId xmlns:a16="http://schemas.microsoft.com/office/drawing/2014/main" id="{96B0B9C9-FF78-3848-843B-5709522B7D98}"/>
              </a:ext>
            </a:extLst>
          </p:cNvPr>
          <p:cNvSpPr/>
          <p:nvPr/>
        </p:nvSpPr>
        <p:spPr>
          <a:xfrm>
            <a:off x="395536" y="551727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mv file1.txt </a:t>
            </a:r>
            <a:r>
              <a:rPr lang="en-US" sz="1600" dirty="0" err="1">
                <a:solidFill>
                  <a:srgbClr val="F4F4F4"/>
                </a:solidFill>
                <a:latin typeface="Monaco" pitchFamily="2" charset="77"/>
              </a:rPr>
              <a:t>dir</a:t>
            </a:r>
            <a:r>
              <a:rPr lang="en-US" sz="1600" dirty="0">
                <a:solidFill>
                  <a:srgbClr val="F4F4F4"/>
                </a:solidFill>
                <a:latin typeface="Monaco" pitchFamily="2" charset="77"/>
              </a:rPr>
              <a:t>/</a:t>
            </a:r>
            <a:r>
              <a:rPr lang="en-US" sz="1600" dirty="0" err="1">
                <a:solidFill>
                  <a:srgbClr val="F4F4F4"/>
                </a:solidFill>
                <a:latin typeface="Monaco" pitchFamily="2" charset="77"/>
              </a:rPr>
              <a:t>file.txt.new</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335795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lstStyle/>
          <a:p>
            <a:r>
              <a:rPr lang="en-US" dirty="0"/>
              <a:t>Files (remote)</a:t>
            </a:r>
          </a:p>
          <a:p>
            <a:pPr marL="0" indent="0">
              <a:buNone/>
            </a:pPr>
            <a:endParaRPr lang="en-US" sz="1000" dirty="0"/>
          </a:p>
          <a:p>
            <a:pPr marL="0" indent="0">
              <a:buNone/>
            </a:pPr>
            <a:r>
              <a:rPr lang="en-US" sz="2000" dirty="0"/>
              <a:t>Copy files from your local machine to a remote host</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Copy files from remote host to local machine</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Copy folder from your local machine to a remote host</a:t>
            </a:r>
            <a:endParaRPr lang="en-US" dirty="0"/>
          </a:p>
          <a:p>
            <a:endParaRPr lang="en-US" dirty="0"/>
          </a:p>
        </p:txBody>
      </p:sp>
      <p:sp>
        <p:nvSpPr>
          <p:cNvPr id="16" name="Rectangle 15">
            <a:extLst>
              <a:ext uri="{FF2B5EF4-FFF2-40B4-BE49-F238E27FC236}">
                <a16:creationId xmlns:a16="http://schemas.microsoft.com/office/drawing/2014/main" id="{BB229610-EA80-DE47-8CC6-ADE6D897D193}"/>
              </a:ext>
            </a:extLst>
          </p:cNvPr>
          <p:cNvSpPr/>
          <p:nvPr/>
        </p:nvSpPr>
        <p:spPr>
          <a:xfrm>
            <a:off x="395536" y="263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~&gt; </a:t>
            </a:r>
            <a:r>
              <a:rPr lang="en-US" sz="1600" dirty="0" err="1">
                <a:solidFill>
                  <a:prstClr val="white"/>
                </a:solidFill>
                <a:latin typeface="Menlo" panose="020B0609030804020204" pitchFamily="49" charset="0"/>
              </a:rPr>
              <a:t>s</a:t>
            </a:r>
            <a:r>
              <a:rPr lang="en-US" sz="1600" dirty="0" err="1">
                <a:solidFill>
                  <a:srgbClr val="F4F4F4"/>
                </a:solidFill>
                <a:latin typeface="Monaco" pitchFamily="2" charset="77"/>
              </a:rPr>
              <a:t>cp</a:t>
            </a:r>
            <a:r>
              <a:rPr lang="en-US" sz="1600" dirty="0">
                <a:solidFill>
                  <a:srgbClr val="F4F4F4"/>
                </a:solidFill>
                <a:latin typeface="Monaco" pitchFamily="2" charset="77"/>
              </a:rPr>
              <a:t> file*.txt nct00004@mn1.bsc.es:/home/nct00/nct00004/</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 – Files management</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35</a:t>
            </a:fld>
            <a:endParaRPr lang="nl-NL" dirty="0"/>
          </a:p>
        </p:txBody>
      </p:sp>
      <p:sp>
        <p:nvSpPr>
          <p:cNvPr id="10" name="Rectangle 9">
            <a:extLst>
              <a:ext uri="{FF2B5EF4-FFF2-40B4-BE49-F238E27FC236}">
                <a16:creationId xmlns:a16="http://schemas.microsoft.com/office/drawing/2014/main" id="{4DBFD7BF-3358-9C44-8549-D52D827969E8}"/>
              </a:ext>
            </a:extLst>
          </p:cNvPr>
          <p:cNvSpPr/>
          <p:nvPr/>
        </p:nvSpPr>
        <p:spPr>
          <a:xfrm>
            <a:off x="395536" y="407711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~&gt; </a:t>
            </a:r>
            <a:r>
              <a:rPr lang="en-US" sz="1600" dirty="0" err="1">
                <a:solidFill>
                  <a:prstClr val="white"/>
                </a:solidFill>
                <a:latin typeface="Menlo" panose="020B0609030804020204" pitchFamily="49" charset="0"/>
              </a:rPr>
              <a:t>s</a:t>
            </a:r>
            <a:r>
              <a:rPr lang="en-US" sz="1600" dirty="0" err="1">
                <a:solidFill>
                  <a:srgbClr val="F4F4F4"/>
                </a:solidFill>
                <a:latin typeface="Monaco" pitchFamily="2" charset="77"/>
              </a:rPr>
              <a:t>cp</a:t>
            </a:r>
            <a:r>
              <a:rPr lang="en-US" sz="1600" dirty="0">
                <a:solidFill>
                  <a:srgbClr val="F4F4F4"/>
                </a:solidFill>
                <a:latin typeface="Monaco" pitchFamily="2" charset="77"/>
              </a:rPr>
              <a:t> nct00004@mn1.bsc.es:/home/nct00/nct00004/dir/mydata.out .</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2" name="Rectangle 11">
            <a:extLst>
              <a:ext uri="{FF2B5EF4-FFF2-40B4-BE49-F238E27FC236}">
                <a16:creationId xmlns:a16="http://schemas.microsoft.com/office/drawing/2014/main" id="{96B0B9C9-FF78-3848-843B-5709522B7D98}"/>
              </a:ext>
            </a:extLst>
          </p:cNvPr>
          <p:cNvSpPr/>
          <p:nvPr/>
        </p:nvSpPr>
        <p:spPr>
          <a:xfrm>
            <a:off x="395536" y="551727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~&gt; </a:t>
            </a:r>
            <a:r>
              <a:rPr lang="en-US" sz="1600" dirty="0" err="1">
                <a:solidFill>
                  <a:srgbClr val="F4F4F4"/>
                </a:solidFill>
                <a:latin typeface="Monaco" pitchFamily="2" charset="77"/>
              </a:rPr>
              <a:t>scp</a:t>
            </a:r>
            <a:r>
              <a:rPr lang="en-US" sz="1600" dirty="0">
                <a:solidFill>
                  <a:srgbClr val="F4F4F4"/>
                </a:solidFill>
                <a:latin typeface="Monaco" pitchFamily="2" charset="77"/>
              </a:rPr>
              <a:t> –r </a:t>
            </a:r>
            <a:r>
              <a:rPr lang="en-US" sz="1600" dirty="0" err="1">
                <a:solidFill>
                  <a:srgbClr val="F4F4F4"/>
                </a:solidFill>
                <a:latin typeface="Monaco" pitchFamily="2" charset="77"/>
              </a:rPr>
              <a:t>dir</a:t>
            </a:r>
            <a:r>
              <a:rPr lang="en-US" sz="1600" dirty="0">
                <a:solidFill>
                  <a:srgbClr val="F4F4F4"/>
                </a:solidFill>
                <a:latin typeface="Monaco" pitchFamily="2" charset="77"/>
              </a:rPr>
              <a:t> nct00004@mn1.bsc.es:</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3254506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Linux basic commands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36</a:t>
            </a:fld>
            <a:endParaRPr lang="nl-NL" dirty="0"/>
          </a:p>
        </p:txBody>
      </p:sp>
      <p:sp>
        <p:nvSpPr>
          <p:cNvPr id="7" name="Rectangle 6">
            <a:extLst>
              <a:ext uri="{FF2B5EF4-FFF2-40B4-BE49-F238E27FC236}">
                <a16:creationId xmlns:a16="http://schemas.microsoft.com/office/drawing/2014/main" id="{239CC466-F11E-814C-A0D2-CAC5674B8589}"/>
              </a:ext>
            </a:extLst>
          </p:cNvPr>
          <p:cNvSpPr/>
          <p:nvPr/>
        </p:nvSpPr>
        <p:spPr>
          <a:xfrm>
            <a:off x="1115616" y="1340768"/>
            <a:ext cx="684076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b="1" dirty="0">
                <a:solidFill>
                  <a:schemeClr val="tx1"/>
                </a:solidFill>
                <a:latin typeface="Avenir Next" panose="020B0503020202020204" pitchFamily="34" charset="0"/>
              </a:rPr>
              <a:t>File editing/viewing</a:t>
            </a:r>
          </a:p>
          <a:p>
            <a:pPr>
              <a:lnSpc>
                <a:spcPct val="150000"/>
              </a:lnSpc>
            </a:pPr>
            <a:endParaRPr lang="en-US" sz="500" b="1" dirty="0">
              <a:solidFill>
                <a:schemeClr val="tx1"/>
              </a:solidFill>
              <a:latin typeface="Avenir Next" panose="020B0503020202020204" pitchFamily="34" charset="0"/>
            </a:endParaRP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touch: Creates a blank file with a specified name.</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less: View contents of specified file, page by page.</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cat: Display contents of a file.</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head/tail: Displays the first/last 10 lines of a file.</a:t>
            </a:r>
          </a:p>
          <a:p>
            <a:pPr>
              <a:lnSpc>
                <a:spcPct val="150000"/>
              </a:lnSpc>
            </a:pPr>
            <a:endParaRPr lang="en-US" sz="1600" dirty="0">
              <a:solidFill>
                <a:schemeClr val="tx1"/>
              </a:solidFill>
              <a:latin typeface="Avenir Next" panose="020B0503020202020204" pitchFamily="34" charset="0"/>
            </a:endParaRPr>
          </a:p>
          <a:p>
            <a:pPr>
              <a:lnSpc>
                <a:spcPct val="150000"/>
              </a:lnSpc>
            </a:pPr>
            <a:endParaRPr lang="en-US" b="1" dirty="0">
              <a:solidFill>
                <a:schemeClr val="tx1"/>
              </a:solidFill>
              <a:latin typeface="Avenir Next" panose="020B0503020202020204" pitchFamily="34" charset="0"/>
            </a:endParaRPr>
          </a:p>
        </p:txBody>
      </p:sp>
      <p:sp>
        <p:nvSpPr>
          <p:cNvPr id="11" name="Rectangle 10">
            <a:extLst>
              <a:ext uri="{FF2B5EF4-FFF2-40B4-BE49-F238E27FC236}">
                <a16:creationId xmlns:a16="http://schemas.microsoft.com/office/drawing/2014/main" id="{936F5DCF-6D99-CD49-8E6E-D29E07677D84}"/>
              </a:ext>
            </a:extLst>
          </p:cNvPr>
          <p:cNvSpPr/>
          <p:nvPr/>
        </p:nvSpPr>
        <p:spPr>
          <a:xfrm>
            <a:off x="1115616" y="3717032"/>
            <a:ext cx="6840760" cy="2088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b="1" dirty="0">
                <a:solidFill>
                  <a:schemeClr val="tx1"/>
                </a:solidFill>
                <a:latin typeface="Avenir Next" panose="020B0503020202020204" pitchFamily="34" charset="0"/>
              </a:rPr>
              <a:t>System tools</a:t>
            </a:r>
          </a:p>
          <a:p>
            <a:pPr>
              <a:lnSpc>
                <a:spcPct val="150000"/>
              </a:lnSpc>
            </a:pPr>
            <a:endParaRPr lang="en-US" sz="500" b="1" dirty="0">
              <a:solidFill>
                <a:schemeClr val="tx1"/>
              </a:solidFill>
              <a:latin typeface="Avenir Next" panose="020B0503020202020204" pitchFamily="34" charset="0"/>
            </a:endParaRP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history: Display a listing of the last commands you've run.</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find: Search files and directories. </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tar: Compress and extract files.</a:t>
            </a:r>
          </a:p>
          <a:p>
            <a:pPr marL="285750" indent="-285750">
              <a:lnSpc>
                <a:spcPct val="150000"/>
              </a:lnSpc>
              <a:buFont typeface="Arial" panose="020B0604020202020204" pitchFamily="34" charset="0"/>
              <a:buChar char="•"/>
            </a:pPr>
            <a:r>
              <a:rPr lang="en-US" sz="1600" dirty="0">
                <a:solidFill>
                  <a:schemeClr val="tx1"/>
                </a:solidFill>
                <a:latin typeface="Avenir Next" panose="020B0503020202020204" pitchFamily="34" charset="0"/>
              </a:rPr>
              <a:t>top: Display processes running on the system.</a:t>
            </a:r>
          </a:p>
          <a:p>
            <a:pPr>
              <a:lnSpc>
                <a:spcPct val="150000"/>
              </a:lnSpc>
            </a:pPr>
            <a:r>
              <a:rPr lang="en-US" sz="2000" b="1" dirty="0">
                <a:solidFill>
                  <a:schemeClr val="tx1"/>
                </a:solidFill>
                <a:latin typeface="Avenir Next" panose="020B0503020202020204" pitchFamily="34" charset="0"/>
              </a:rPr>
              <a:t>…</a:t>
            </a:r>
          </a:p>
          <a:p>
            <a:pPr marL="285750" indent="-285750">
              <a:lnSpc>
                <a:spcPct val="150000"/>
              </a:lnSpc>
              <a:buFont typeface="Arial" panose="020B0604020202020204" pitchFamily="34" charset="0"/>
              <a:buChar char="•"/>
            </a:pPr>
            <a:endParaRPr lang="en-US" dirty="0">
              <a:solidFill>
                <a:schemeClr val="tx1"/>
              </a:solidFill>
              <a:latin typeface="Avenir Next" panose="020B0503020202020204" pitchFamily="34" charset="0"/>
            </a:endParaRPr>
          </a:p>
          <a:p>
            <a:pPr marL="285750" indent="-285750">
              <a:lnSpc>
                <a:spcPct val="150000"/>
              </a:lnSpc>
              <a:buFont typeface="Arial" panose="020B0604020202020204" pitchFamily="34" charset="0"/>
              <a:buChar char="•"/>
            </a:pPr>
            <a:endParaRPr lang="en-US" b="1" dirty="0">
              <a:solidFill>
                <a:schemeClr val="tx1"/>
              </a:solidFill>
              <a:latin typeface="Avenir Next" panose="020B0503020202020204" pitchFamily="34" charset="0"/>
            </a:endParaRPr>
          </a:p>
        </p:txBody>
      </p:sp>
    </p:spTree>
    <p:extLst>
      <p:ext uri="{BB962C8B-B14F-4D97-AF65-F5344CB8AC3E}">
        <p14:creationId xmlns:p14="http://schemas.microsoft.com/office/powerpoint/2010/main" val="369172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lnSpc>
                <a:spcPct val="200000"/>
              </a:lnSpc>
              <a:buNone/>
            </a:pPr>
            <a:r>
              <a:rPr lang="en-GB" sz="2400" dirty="0"/>
              <a:t>What if I want to run many bash commands?</a:t>
            </a:r>
          </a:p>
          <a:p>
            <a:pPr marL="0" indent="0">
              <a:lnSpc>
                <a:spcPct val="200000"/>
              </a:lnSpc>
              <a:buNone/>
            </a:pPr>
            <a:r>
              <a:rPr lang="en-GB" sz="2400" dirty="0"/>
              <a:t>…maybe in a workflow?</a:t>
            </a:r>
          </a:p>
          <a:p>
            <a:endParaRPr lang="en-GB" sz="2400" b="1" dirty="0"/>
          </a:p>
          <a:p>
            <a:r>
              <a:rPr lang="en-GB" sz="2400" b="1" dirty="0"/>
              <a:t>Bash scripts</a:t>
            </a:r>
          </a:p>
          <a:p>
            <a:endParaRPr lang="en-GB" sz="1200" dirty="0"/>
          </a:p>
          <a:p>
            <a:pPr marL="0" indent="0">
              <a:buNone/>
            </a:pPr>
            <a:r>
              <a:rPr lang="en-GB" sz="1800" dirty="0"/>
              <a:t>A Bash script is a plain text file which contains a series of commands.</a:t>
            </a:r>
          </a:p>
          <a:p>
            <a:pPr marL="0" indent="0">
              <a:buNone/>
            </a:pPr>
            <a:endParaRPr lang="en-GB" sz="1800" dirty="0"/>
          </a:p>
          <a:p>
            <a:pPr marL="0" indent="0">
              <a:buNone/>
            </a:pPr>
            <a:r>
              <a:rPr lang="en-GB" sz="1800" dirty="0"/>
              <a:t>Any command you can run on the command line can be put into a script (v.v.)</a:t>
            </a:r>
          </a:p>
          <a:p>
            <a:pPr marL="0" indent="0">
              <a:buNone/>
            </a:pPr>
            <a:endParaRPr lang="en-GB" sz="1800" dirty="0"/>
          </a:p>
          <a:p>
            <a:pPr marL="0" indent="0">
              <a:buNone/>
            </a:pPr>
            <a:r>
              <a:rPr lang="en-GB" sz="1800" dirty="0"/>
              <a:t>It will be executed like a normal program: </a:t>
            </a:r>
            <a:r>
              <a:rPr lang="en-GB" sz="1600" dirty="0">
                <a:latin typeface="Monaco" pitchFamily="2" charset="77"/>
              </a:rPr>
              <a:t>./</a:t>
            </a:r>
            <a:r>
              <a:rPr lang="en-GB" sz="1600" dirty="0" err="1">
                <a:latin typeface="Monaco" pitchFamily="2" charset="77"/>
              </a:rPr>
              <a:t>script.sh</a:t>
            </a:r>
            <a:r>
              <a:rPr lang="en-GB" sz="1600" dirty="0">
                <a:latin typeface="Monaco" pitchFamily="2" charset="77"/>
              </a:rPr>
              <a:t> </a:t>
            </a:r>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37</a:t>
            </a:fld>
            <a:endParaRPr lang="nl-NL" dirty="0"/>
          </a:p>
        </p:txBody>
      </p:sp>
    </p:spTree>
    <p:extLst>
      <p:ext uri="{BB962C8B-B14F-4D97-AF65-F5344CB8AC3E}">
        <p14:creationId xmlns:p14="http://schemas.microsoft.com/office/powerpoint/2010/main" val="3043175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endParaRPr lang="en-GB" sz="2400" b="1" dirty="0"/>
          </a:p>
          <a:p>
            <a:pPr marL="0" indent="0">
              <a:buNone/>
            </a:pPr>
            <a:endParaRPr lang="en-GB" sz="2400" b="1" dirty="0"/>
          </a:p>
          <a:p>
            <a:endParaRPr lang="en-GB" sz="2400" b="1" dirty="0"/>
          </a:p>
          <a:p>
            <a:pPr marL="0" indent="0">
              <a:buNone/>
            </a:pPr>
            <a:r>
              <a:rPr lang="en-GB" sz="2400" b="1" dirty="0"/>
              <a:t>File permission</a:t>
            </a:r>
          </a:p>
          <a:p>
            <a:endParaRPr lang="en-GB" sz="1200" dirty="0"/>
          </a:p>
          <a:p>
            <a:pPr marL="0" indent="0">
              <a:lnSpc>
                <a:spcPct val="150000"/>
              </a:lnSpc>
              <a:buNone/>
            </a:pPr>
            <a:r>
              <a:rPr lang="en-GB" sz="1800" dirty="0"/>
              <a:t>Every file/directory has 9 permission bits associated (+ initial to diff):</a:t>
            </a:r>
          </a:p>
          <a:p>
            <a:pPr>
              <a:lnSpc>
                <a:spcPct val="150000"/>
              </a:lnSpc>
            </a:pPr>
            <a:r>
              <a:rPr lang="en-GB" sz="1800" dirty="0"/>
              <a:t>3 user based permission groups: owner(2-4), group(5-7), all users(8-10)</a:t>
            </a:r>
          </a:p>
          <a:p>
            <a:pPr>
              <a:lnSpc>
                <a:spcPct val="150000"/>
              </a:lnSpc>
            </a:pPr>
            <a:r>
              <a:rPr lang="en-GB" sz="1800" dirty="0"/>
              <a:t>x3 permission types: read(r), write(w), execute(x)</a:t>
            </a:r>
          </a:p>
          <a:p>
            <a:pPr marL="0" indent="0">
              <a:buNone/>
            </a:pPr>
            <a:endParaRPr lang="en-GB" sz="1800" dirty="0"/>
          </a:p>
          <a:p>
            <a:pPr marL="0" indent="0">
              <a:buNone/>
            </a:pPr>
            <a:r>
              <a:rPr lang="en-GB" sz="1800" dirty="0"/>
              <a:t>Permission can be changed with the command </a:t>
            </a:r>
            <a:r>
              <a:rPr lang="en-GB" sz="1800" dirty="0" err="1">
                <a:latin typeface="Monaco" pitchFamily="2" charset="77"/>
              </a:rPr>
              <a:t>chmod</a:t>
            </a:r>
            <a:endParaRPr lang="en-GB" sz="1800" dirty="0">
              <a:latin typeface="Monaco" pitchFamily="2" charset="77"/>
            </a:endParaRPr>
          </a:p>
          <a:p>
            <a:pPr marL="0" indent="0">
              <a:buNone/>
            </a:pPr>
            <a:endParaRPr lang="en-GB" sz="1600" dirty="0">
              <a:latin typeface="Monaco" pitchFamily="2" charset="77"/>
            </a:endParaRPr>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38</a:t>
            </a:fld>
            <a:endParaRPr lang="nl-NL" dirty="0"/>
          </a:p>
        </p:txBody>
      </p:sp>
      <p:sp>
        <p:nvSpPr>
          <p:cNvPr id="6" name="Rectangle 5">
            <a:extLst>
              <a:ext uri="{FF2B5EF4-FFF2-40B4-BE49-F238E27FC236}">
                <a16:creationId xmlns:a16="http://schemas.microsoft.com/office/drawing/2014/main" id="{DC0706E3-1724-E049-9F0B-E0569863B99C}"/>
              </a:ext>
            </a:extLst>
          </p:cNvPr>
          <p:cNvSpPr/>
          <p:nvPr/>
        </p:nvSpPr>
        <p:spPr>
          <a:xfrm>
            <a:off x="395536" y="1484784"/>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a:t>
            </a:r>
            <a:r>
              <a:rPr lang="en-US" sz="1600" dirty="0">
                <a:solidFill>
                  <a:srgbClr val="F4F4F4"/>
                </a:solidFill>
                <a:latin typeface="Monaco" pitchFamily="2" charset="77"/>
              </a:rPr>
              <a:t>ls -l</a:t>
            </a:r>
          </a:p>
          <a:p>
            <a:r>
              <a:rPr lang="en-US" sz="1600" dirty="0">
                <a:solidFill>
                  <a:srgbClr val="F4F4F4"/>
                </a:solidFill>
                <a:latin typeface="Monaco" pitchFamily="2" charset="77"/>
              </a:rPr>
              <a:t>total 0</a:t>
            </a:r>
          </a:p>
          <a:p>
            <a:r>
              <a:rPr lang="en-US" sz="1600" dirty="0" err="1">
                <a:solidFill>
                  <a:srgbClr val="F4F4F4"/>
                </a:solidFill>
                <a:latin typeface="Monaco" pitchFamily="2" charset="77"/>
              </a:rPr>
              <a:t>drwxr</a:t>
            </a:r>
            <a:r>
              <a:rPr lang="en-US" sz="1600" dirty="0">
                <a:solidFill>
                  <a:srgbClr val="F4F4F4"/>
                </a:solidFill>
                <a:latin typeface="Monaco" pitchFamily="2" charset="77"/>
              </a:rPr>
              <a:t>-</a:t>
            </a:r>
            <a:r>
              <a:rPr lang="en-US" sz="1600" dirty="0" err="1">
                <a:solidFill>
                  <a:srgbClr val="F4F4F4"/>
                </a:solidFill>
                <a:latin typeface="Monaco" pitchFamily="2" charset="77"/>
              </a:rPr>
              <a:t>xr</a:t>
            </a:r>
            <a:r>
              <a:rPr lang="en-US" sz="1600" dirty="0">
                <a:solidFill>
                  <a:srgbClr val="F4F4F4"/>
                </a:solidFill>
                <a:latin typeface="Monaco" pitchFamily="2" charset="77"/>
              </a:rPr>
              <a:t>-x 2 nct00004 nct00 4096 May 5  2010  </a:t>
            </a:r>
            <a:r>
              <a:rPr lang="en-US" sz="1600" dirty="0">
                <a:solidFill>
                  <a:srgbClr val="5230E1"/>
                </a:solidFill>
                <a:latin typeface="Monaco" pitchFamily="2" charset="77"/>
              </a:rPr>
              <a:t>bin</a:t>
            </a:r>
            <a:endParaRPr lang="en-US" sz="1600" dirty="0">
              <a:solidFill>
                <a:srgbClr val="F4F4F4"/>
              </a:solidFill>
              <a:latin typeface="Monaco" pitchFamily="2" charset="77"/>
            </a:endParaRPr>
          </a:p>
          <a:p>
            <a:r>
              <a:rPr lang="en-US" sz="1600" dirty="0">
                <a:solidFill>
                  <a:srgbClr val="F4F4F4"/>
                </a:solidFill>
                <a:latin typeface="Monaco" pitchFamily="2" charset="77"/>
              </a:rPr>
              <a:t>-</a:t>
            </a:r>
            <a:r>
              <a:rPr lang="en-US" sz="1600" dirty="0" err="1">
                <a:solidFill>
                  <a:srgbClr val="F4F4F4"/>
                </a:solidFill>
                <a:latin typeface="Monaco" pitchFamily="2" charset="77"/>
              </a:rPr>
              <a:t>rw</a:t>
            </a:r>
            <a:r>
              <a:rPr lang="en-US" sz="1600" dirty="0">
                <a:solidFill>
                  <a:srgbClr val="F4F4F4"/>
                </a:solidFill>
                <a:latin typeface="Monaco" pitchFamily="2" charset="77"/>
              </a:rPr>
              <a:t>-r--r-- 1 nct00004 nct00	 0 Feb 13 01:17 file1.txt</a:t>
            </a:r>
          </a:p>
        </p:txBody>
      </p:sp>
      <p:sp>
        <p:nvSpPr>
          <p:cNvPr id="7" name="Rectangle 6">
            <a:extLst>
              <a:ext uri="{FF2B5EF4-FFF2-40B4-BE49-F238E27FC236}">
                <a16:creationId xmlns:a16="http://schemas.microsoft.com/office/drawing/2014/main" id="{5EF24E77-2FD3-C048-8577-DF7B02E111EE}"/>
              </a:ext>
            </a:extLst>
          </p:cNvPr>
          <p:cNvSpPr/>
          <p:nvPr/>
        </p:nvSpPr>
        <p:spPr>
          <a:xfrm>
            <a:off x="395536" y="5661288"/>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chmod</a:t>
            </a:r>
            <a:r>
              <a:rPr lang="en-US" sz="1600" dirty="0">
                <a:solidFill>
                  <a:srgbClr val="F4F4F4"/>
                </a:solidFill>
                <a:latin typeface="Monaco" pitchFamily="2" charset="77"/>
              </a:rPr>
              <a:t> </a:t>
            </a:r>
            <a:r>
              <a:rPr lang="en-US" sz="1600" dirty="0" err="1">
                <a:solidFill>
                  <a:srgbClr val="F4F4F4"/>
                </a:solidFill>
                <a:latin typeface="Monaco" pitchFamily="2" charset="77"/>
              </a:rPr>
              <a:t>u+x</a:t>
            </a:r>
            <a:r>
              <a:rPr lang="en-US" sz="1600" dirty="0">
                <a:solidFill>
                  <a:srgbClr val="F4F4F4"/>
                </a:solidFill>
                <a:latin typeface="Monaco" pitchFamily="2" charset="77"/>
              </a:rPr>
              <a:t> </a:t>
            </a:r>
            <a:r>
              <a:rPr lang="en-US" sz="1600" dirty="0" err="1">
                <a:solidFill>
                  <a:srgbClr val="F4F4F4"/>
                </a:solidFill>
                <a:latin typeface="Monaco" pitchFamily="2" charset="77"/>
              </a:rPr>
              <a:t>simple.sh</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1049431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5"/>
            <a:ext cx="8229600" cy="4464495"/>
          </a:xfrm>
        </p:spPr>
        <p:txBody>
          <a:bodyPr numCol="1">
            <a:noAutofit/>
          </a:bodyPr>
          <a:lstStyle/>
          <a:p>
            <a:pPr marL="0" indent="0">
              <a:buNone/>
            </a:pPr>
            <a:r>
              <a:rPr lang="en-GB" sz="2400" dirty="0"/>
              <a:t>The material for this course is available at : </a:t>
            </a:r>
            <a:r>
              <a:rPr lang="en-GB" sz="2400" b="1" dirty="0">
                <a:hlinkClick r:id="rId2"/>
              </a:rPr>
              <a:t>http://bit.ly/PATC_HPC</a:t>
            </a:r>
            <a:endParaRPr lang="en-GB" sz="2400" b="1" dirty="0"/>
          </a:p>
          <a:p>
            <a:pPr marL="0" indent="0">
              <a:buNone/>
            </a:pPr>
            <a:endParaRPr lang="en-GB" sz="2400" b="1" dirty="0"/>
          </a:p>
          <a:p>
            <a:pPr marL="0" indent="0">
              <a:buNone/>
            </a:pPr>
            <a:endParaRPr lang="en-GB" sz="2400" b="1" dirty="0"/>
          </a:p>
          <a:p>
            <a:pPr marL="0" indent="0">
              <a:buNone/>
            </a:pPr>
            <a:endParaRPr lang="en-GB" sz="2400" b="1" dirty="0"/>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Training material</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39</a:t>
            </a:fld>
            <a:endParaRPr lang="nl-NL" dirty="0"/>
          </a:p>
        </p:txBody>
      </p:sp>
      <p:pic>
        <p:nvPicPr>
          <p:cNvPr id="7" name="Picture 6">
            <a:extLst>
              <a:ext uri="{FF2B5EF4-FFF2-40B4-BE49-F238E27FC236}">
                <a16:creationId xmlns:a16="http://schemas.microsoft.com/office/drawing/2014/main" id="{24E53D5D-5A75-B241-8139-0B401B19D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434" y="2420888"/>
            <a:ext cx="5958902" cy="3661216"/>
          </a:xfrm>
          <a:prstGeom prst="rect">
            <a:avLst/>
          </a:prstGeom>
        </p:spPr>
      </p:pic>
    </p:spTree>
    <p:extLst>
      <p:ext uri="{BB962C8B-B14F-4D97-AF65-F5344CB8AC3E}">
        <p14:creationId xmlns:p14="http://schemas.microsoft.com/office/powerpoint/2010/main" val="1952855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12AC-57B3-3847-A35F-C2044EDFE40B}"/>
              </a:ext>
            </a:extLst>
          </p:cNvPr>
          <p:cNvSpPr>
            <a:spLocks noGrp="1"/>
          </p:cNvSpPr>
          <p:nvPr>
            <p:ph type="title"/>
          </p:nvPr>
        </p:nvSpPr>
        <p:spPr/>
        <p:txBody>
          <a:bodyPr/>
          <a:lstStyle/>
          <a:p>
            <a:r>
              <a:rPr lang="en-US" dirty="0"/>
              <a:t>HPC at SURFsara</a:t>
            </a:r>
          </a:p>
        </p:txBody>
      </p:sp>
      <p:sp>
        <p:nvSpPr>
          <p:cNvPr id="4" name="Slide Number Placeholder 3">
            <a:extLst>
              <a:ext uri="{FF2B5EF4-FFF2-40B4-BE49-F238E27FC236}">
                <a16:creationId xmlns:a16="http://schemas.microsoft.com/office/drawing/2014/main" id="{A6381418-1B3E-C345-8F6D-F1A846824ADF}"/>
              </a:ext>
            </a:extLst>
          </p:cNvPr>
          <p:cNvSpPr>
            <a:spLocks noGrp="1"/>
          </p:cNvSpPr>
          <p:nvPr>
            <p:ph type="sldNum" sz="quarter" idx="12"/>
          </p:nvPr>
        </p:nvSpPr>
        <p:spPr/>
        <p:txBody>
          <a:bodyPr/>
          <a:lstStyle/>
          <a:p>
            <a:fld id="{5E8D41EB-9C43-490C-9145-7EDE525ABBF5}" type="slidenum">
              <a:rPr lang="nl-NL" smtClean="0"/>
              <a:pPr/>
              <a:t>4</a:t>
            </a:fld>
            <a:endParaRPr lang="nl-NL" dirty="0"/>
          </a:p>
        </p:txBody>
      </p:sp>
      <p:sp>
        <p:nvSpPr>
          <p:cNvPr id="6" name="TextBox 5">
            <a:extLst>
              <a:ext uri="{FF2B5EF4-FFF2-40B4-BE49-F238E27FC236}">
                <a16:creationId xmlns:a16="http://schemas.microsoft.com/office/drawing/2014/main" id="{7C4023CA-9610-784A-9A6E-A640D00FB829}"/>
              </a:ext>
            </a:extLst>
          </p:cNvPr>
          <p:cNvSpPr txBox="1"/>
          <p:nvPr/>
        </p:nvSpPr>
        <p:spPr>
          <a:xfrm>
            <a:off x="239193" y="1269852"/>
            <a:ext cx="5628951" cy="5632311"/>
          </a:xfrm>
          <a:prstGeom prst="rect">
            <a:avLst/>
          </a:prstGeom>
          <a:noFill/>
        </p:spPr>
        <p:txBody>
          <a:bodyPr wrap="square" rtlCol="0">
            <a:spAutoFit/>
          </a:bodyPr>
          <a:lstStyle/>
          <a:p>
            <a:pPr marL="342900" lvl="3" indent="-342900">
              <a:lnSpc>
                <a:spcPct val="250000"/>
              </a:lnSpc>
              <a:spcBef>
                <a:spcPts val="1200"/>
              </a:spcBef>
              <a:buFont typeface="Arial" panose="020B0604020202020204" pitchFamily="34" charset="0"/>
              <a:buChar char="•"/>
            </a:pPr>
            <a:r>
              <a:rPr lang="en-US" sz="2400" dirty="0">
                <a:solidFill>
                  <a:prstClr val="black"/>
                </a:solidFill>
                <a:latin typeface="Avenir Next" panose="020B0503020202020204" pitchFamily="34" charset="0"/>
                <a:ea typeface="Helvetica Neue" charset="0"/>
                <a:cs typeface="Helvetica Neue" charset="0"/>
              </a:rPr>
              <a:t>Maintain </a:t>
            </a:r>
            <a:r>
              <a:rPr lang="en-US" sz="2400" dirty="0" err="1">
                <a:solidFill>
                  <a:prstClr val="black"/>
                </a:solidFill>
                <a:latin typeface="Avenir Next" panose="020B0503020202020204" pitchFamily="34" charset="0"/>
                <a:ea typeface="Helvetica Neue" charset="0"/>
                <a:cs typeface="Helvetica Neue" charset="0"/>
              </a:rPr>
              <a:t>Cartesius</a:t>
            </a:r>
            <a:r>
              <a:rPr lang="en-US" sz="2400" dirty="0">
                <a:solidFill>
                  <a:prstClr val="black"/>
                </a:solidFill>
                <a:latin typeface="Avenir Next" panose="020B0503020202020204" pitchFamily="34" charset="0"/>
                <a:ea typeface="Helvetica Neue" charset="0"/>
                <a:cs typeface="Helvetica Neue" charset="0"/>
              </a:rPr>
              <a:t> and Lisa</a:t>
            </a:r>
          </a:p>
          <a:p>
            <a:pPr marL="342900" indent="-342900">
              <a:lnSpc>
                <a:spcPct val="250000"/>
              </a:lnSpc>
              <a:buFont typeface="Arial" panose="020B0604020202020204" pitchFamily="34" charset="0"/>
              <a:buChar char="•"/>
            </a:pPr>
            <a:r>
              <a:rPr lang="en-US" sz="2400" dirty="0">
                <a:solidFill>
                  <a:prstClr val="black"/>
                </a:solidFill>
                <a:latin typeface="Avenir Next" panose="020B0503020202020204" pitchFamily="34" charset="0"/>
                <a:ea typeface="Helvetica Neue" charset="0"/>
                <a:cs typeface="Helvetica Neue" charset="0"/>
              </a:rPr>
              <a:t>User support</a:t>
            </a:r>
          </a:p>
          <a:p>
            <a:pPr marL="342900" indent="-342900">
              <a:lnSpc>
                <a:spcPct val="250000"/>
              </a:lnSpc>
              <a:buFont typeface="Arial" panose="020B0604020202020204" pitchFamily="34" charset="0"/>
              <a:buChar char="•"/>
            </a:pPr>
            <a:r>
              <a:rPr lang="en-US" sz="2400" dirty="0">
                <a:solidFill>
                  <a:prstClr val="black"/>
                </a:solidFill>
                <a:latin typeface="Avenir Next" panose="020B0503020202020204" pitchFamily="34" charset="0"/>
                <a:ea typeface="Helvetica Neue" charset="0"/>
                <a:cs typeface="Helvetica Neue" charset="0"/>
              </a:rPr>
              <a:t>Training </a:t>
            </a:r>
          </a:p>
          <a:p>
            <a:pPr marL="342900" indent="-342900">
              <a:lnSpc>
                <a:spcPct val="250000"/>
              </a:lnSpc>
              <a:buFont typeface="Arial" panose="020B0604020202020204" pitchFamily="34" charset="0"/>
              <a:buChar char="•"/>
            </a:pPr>
            <a:r>
              <a:rPr lang="en-US" sz="2400" dirty="0">
                <a:solidFill>
                  <a:prstClr val="black"/>
                </a:solidFill>
                <a:latin typeface="Avenir Next" panose="020B0503020202020204" pitchFamily="34" charset="0"/>
                <a:ea typeface="Helvetica Neue" charset="0"/>
                <a:cs typeface="Helvetica Neue" charset="0"/>
              </a:rPr>
              <a:t>Development and Innovation </a:t>
            </a:r>
          </a:p>
          <a:p>
            <a:pPr marL="342900" indent="-342900">
              <a:lnSpc>
                <a:spcPct val="250000"/>
              </a:lnSpc>
              <a:buFont typeface="Arial" panose="020B0604020202020204" pitchFamily="34" charset="0"/>
              <a:buChar char="•"/>
            </a:pPr>
            <a:r>
              <a:rPr lang="en-US" sz="2400" dirty="0">
                <a:latin typeface="Avenir Next" panose="020B0503020202020204" pitchFamily="34" charset="0"/>
                <a:ea typeface="Helvetica Neue" charset="0"/>
                <a:cs typeface="Helvetica Neue" charset="0"/>
              </a:rPr>
              <a:t>Involvement in EU projects</a:t>
            </a:r>
          </a:p>
          <a:p>
            <a:pPr marL="342900" indent="-342900">
              <a:lnSpc>
                <a:spcPct val="250000"/>
              </a:lnSpc>
              <a:buFont typeface="Arial" panose="020B0604020202020204" pitchFamily="34" charset="0"/>
              <a:buChar char="•"/>
            </a:pPr>
            <a:endParaRPr lang="en-US" sz="2400" dirty="0">
              <a:latin typeface="Avenir Next" panose="020B0503020202020204" pitchFamily="34" charset="0"/>
              <a:ea typeface="Helvetica Neue" charset="0"/>
              <a:cs typeface="Helvetica Neue" charset="0"/>
            </a:endParaRPr>
          </a:p>
        </p:txBody>
      </p:sp>
      <p:pic>
        <p:nvPicPr>
          <p:cNvPr id="12" name="Picture 11">
            <a:extLst>
              <a:ext uri="{FF2B5EF4-FFF2-40B4-BE49-F238E27FC236}">
                <a16:creationId xmlns:a16="http://schemas.microsoft.com/office/drawing/2014/main" id="{87679BC7-BF37-2E4A-91F6-59C56B48B255}"/>
              </a:ext>
            </a:extLst>
          </p:cNvPr>
          <p:cNvPicPr>
            <a:picLocks noChangeAspect="1"/>
          </p:cNvPicPr>
          <p:nvPr/>
        </p:nvPicPr>
        <p:blipFill>
          <a:blip r:embed="rId2"/>
          <a:stretch>
            <a:fillRect/>
          </a:stretch>
        </p:blipFill>
        <p:spPr>
          <a:xfrm>
            <a:off x="4954303" y="4874335"/>
            <a:ext cx="1475006" cy="1004847"/>
          </a:xfrm>
          <a:prstGeom prst="rect">
            <a:avLst/>
          </a:prstGeom>
        </p:spPr>
      </p:pic>
      <p:pic>
        <p:nvPicPr>
          <p:cNvPr id="5" name="Picture 4">
            <a:extLst>
              <a:ext uri="{FF2B5EF4-FFF2-40B4-BE49-F238E27FC236}">
                <a16:creationId xmlns:a16="http://schemas.microsoft.com/office/drawing/2014/main" id="{D6399222-E2DD-0F4D-AFDF-B1AF56E3D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4837009"/>
            <a:ext cx="1092200" cy="1079500"/>
          </a:xfrm>
          <a:prstGeom prst="rect">
            <a:avLst/>
          </a:prstGeom>
        </p:spPr>
      </p:pic>
      <p:grpSp>
        <p:nvGrpSpPr>
          <p:cNvPr id="24" name="Group 23">
            <a:extLst>
              <a:ext uri="{FF2B5EF4-FFF2-40B4-BE49-F238E27FC236}">
                <a16:creationId xmlns:a16="http://schemas.microsoft.com/office/drawing/2014/main" id="{B1600AB0-3D9C-1E4E-BCA9-8D61C81EE047}"/>
              </a:ext>
            </a:extLst>
          </p:cNvPr>
          <p:cNvGrpSpPr/>
          <p:nvPr/>
        </p:nvGrpSpPr>
        <p:grpSpPr>
          <a:xfrm>
            <a:off x="5071151" y="3502573"/>
            <a:ext cx="2279042" cy="1017601"/>
            <a:chOff x="4932040" y="3059471"/>
            <a:chExt cx="2279042" cy="1017601"/>
          </a:xfrm>
        </p:grpSpPr>
        <p:pic>
          <p:nvPicPr>
            <p:cNvPr id="22" name="Picture 21">
              <a:extLst>
                <a:ext uri="{FF2B5EF4-FFF2-40B4-BE49-F238E27FC236}">
                  <a16:creationId xmlns:a16="http://schemas.microsoft.com/office/drawing/2014/main" id="{D56A5DF3-24F9-434B-B65D-B0F7C5690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7184" y="3059471"/>
              <a:ext cx="1063014" cy="759296"/>
            </a:xfrm>
            <a:prstGeom prst="rect">
              <a:avLst/>
            </a:prstGeom>
          </p:spPr>
        </p:pic>
        <p:sp>
          <p:nvSpPr>
            <p:cNvPr id="23" name="TextBox 22">
              <a:extLst>
                <a:ext uri="{FF2B5EF4-FFF2-40B4-BE49-F238E27FC236}">
                  <a16:creationId xmlns:a16="http://schemas.microsoft.com/office/drawing/2014/main" id="{8EDD5DF7-E6A5-3645-B171-F5973040250F}"/>
                </a:ext>
              </a:extLst>
            </p:cNvPr>
            <p:cNvSpPr txBox="1"/>
            <p:nvPr/>
          </p:nvSpPr>
          <p:spPr>
            <a:xfrm>
              <a:off x="4932040" y="3861628"/>
              <a:ext cx="2279042" cy="215444"/>
            </a:xfrm>
            <a:prstGeom prst="rect">
              <a:avLst/>
            </a:prstGeom>
            <a:noFill/>
          </p:spPr>
          <p:txBody>
            <a:bodyPr wrap="square" rtlCol="0">
              <a:spAutoFit/>
            </a:bodyPr>
            <a:lstStyle/>
            <a:p>
              <a:r>
                <a:rPr lang="en-US" sz="800" dirty="0">
                  <a:latin typeface="Arial Rounded MT Bold" panose="020F0704030504030204" pitchFamily="34" charset="77"/>
                </a:rPr>
                <a:t>Intel Parallel Computing Center</a:t>
              </a:r>
            </a:p>
          </p:txBody>
        </p:sp>
      </p:grpSp>
      <p:pic>
        <p:nvPicPr>
          <p:cNvPr id="17" name="Picture Placeholder 4">
            <a:extLst>
              <a:ext uri="{FF2B5EF4-FFF2-40B4-BE49-F238E27FC236}">
                <a16:creationId xmlns:a16="http://schemas.microsoft.com/office/drawing/2014/main" id="{A9B65CF9-EC4E-A949-9DB6-821A7B80F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210" y="3256364"/>
            <a:ext cx="845286" cy="948152"/>
          </a:xfrm>
          <a:prstGeom prst="roundRect">
            <a:avLst>
              <a:gd name="adj" fmla="val 3482"/>
            </a:avLst>
          </a:prstGeom>
          <a:solidFill>
            <a:schemeClr val="bg1">
              <a:lumMod val="95000"/>
            </a:schemeClr>
          </a:solidFill>
          <a:ln>
            <a:noFill/>
          </a:ln>
        </p:spPr>
      </p:pic>
      <p:pic>
        <p:nvPicPr>
          <p:cNvPr id="13" name="Picture 3">
            <a:extLst>
              <a:ext uri="{FF2B5EF4-FFF2-40B4-BE49-F238E27FC236}">
                <a16:creationId xmlns:a16="http://schemas.microsoft.com/office/drawing/2014/main" id="{25D70A29-601F-8D4E-8DBC-A16A0678E615}"/>
              </a:ext>
            </a:extLst>
          </p:cNvPr>
          <p:cNvPicPr>
            <a:picLocks noChangeAspect="1" noChangeArrowheads="1"/>
          </p:cNvPicPr>
          <p:nvPr/>
        </p:nvPicPr>
        <p:blipFill>
          <a:blip r:embed="rId6" cstate="print"/>
          <a:srcRect t="3112" b="3112"/>
          <a:stretch>
            <a:fillRect/>
          </a:stretch>
        </p:blipFill>
        <p:spPr bwMode="auto">
          <a:xfrm>
            <a:off x="4644008" y="1556792"/>
            <a:ext cx="2544689" cy="1519961"/>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D7282C0E-A580-FB46-B98F-804B47439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8133" y="1439656"/>
            <a:ext cx="1270000" cy="1181100"/>
          </a:xfrm>
          <a:prstGeom prst="rect">
            <a:avLst/>
          </a:prstGeom>
        </p:spPr>
      </p:pic>
    </p:spTree>
    <p:extLst>
      <p:ext uri="{BB962C8B-B14F-4D97-AF65-F5344CB8AC3E}">
        <p14:creationId xmlns:p14="http://schemas.microsoft.com/office/powerpoint/2010/main" val="744491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5"/>
            <a:ext cx="8229600" cy="4464495"/>
          </a:xfrm>
        </p:spPr>
        <p:txBody>
          <a:bodyPr numCol="1">
            <a:noAutofit/>
          </a:bodyPr>
          <a:lstStyle/>
          <a:p>
            <a:pPr marL="0" indent="0">
              <a:buNone/>
            </a:pPr>
            <a:r>
              <a:rPr lang="en-GB" sz="2400" dirty="0"/>
              <a:t>The material for this course is available at: </a:t>
            </a:r>
            <a:r>
              <a:rPr lang="en-GB" sz="2400" b="1" dirty="0">
                <a:hlinkClick r:id="rId2"/>
              </a:rPr>
              <a:t>http://bit.ly/PATC_HPC</a:t>
            </a:r>
            <a:endParaRPr lang="en-GB" sz="2400" b="1" dirty="0"/>
          </a:p>
          <a:p>
            <a:pPr marL="0" indent="0">
              <a:buNone/>
            </a:pPr>
            <a:endParaRPr lang="en-GB" sz="2400" b="1" dirty="0"/>
          </a:p>
          <a:p>
            <a:pPr marL="0" indent="0">
              <a:buNone/>
            </a:pPr>
            <a:r>
              <a:rPr lang="en-GB" sz="2400" dirty="0"/>
              <a:t>Transfer the zip file to </a:t>
            </a:r>
            <a:r>
              <a:rPr lang="en-GB" sz="2400" dirty="0" err="1"/>
              <a:t>MarenostrumIV</a:t>
            </a:r>
            <a:endParaRPr lang="en-GB" sz="2400" dirty="0"/>
          </a:p>
          <a:p>
            <a:pPr marL="0" indent="0">
              <a:buNone/>
            </a:pPr>
            <a:endParaRPr lang="en-GB" sz="2400" dirty="0"/>
          </a:p>
          <a:p>
            <a:pPr marL="0" indent="0" algn="ctr">
              <a:lnSpc>
                <a:spcPct val="200000"/>
              </a:lnSpc>
              <a:buNone/>
            </a:pPr>
            <a:r>
              <a:rPr lang="en-GB" sz="1800" dirty="0"/>
              <a:t>(Windows users can use </a:t>
            </a:r>
            <a:r>
              <a:rPr lang="en-GB" sz="1800" dirty="0" err="1"/>
              <a:t>MobaXterm</a:t>
            </a:r>
            <a:r>
              <a:rPr lang="en-GB" sz="1800" dirty="0"/>
              <a:t> or </a:t>
            </a:r>
            <a:r>
              <a:rPr lang="en-GB" sz="1800" dirty="0" err="1"/>
              <a:t>Winscp</a:t>
            </a:r>
            <a:r>
              <a:rPr lang="en-GB" sz="1800" dirty="0"/>
              <a:t>)</a:t>
            </a:r>
          </a:p>
          <a:p>
            <a:pPr marL="0" indent="0">
              <a:buNone/>
            </a:pPr>
            <a:endParaRPr lang="en-GB" sz="2400" dirty="0"/>
          </a:p>
          <a:p>
            <a:pPr marL="0" indent="0">
              <a:buNone/>
            </a:pPr>
            <a:r>
              <a:rPr lang="en-GB" sz="2400" dirty="0"/>
              <a:t>Extract the zip in your home:</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b="1" dirty="0"/>
          </a:p>
          <a:p>
            <a:pPr marL="0" indent="0">
              <a:buNone/>
            </a:pPr>
            <a:endParaRPr lang="en-GB" sz="2400" b="1" dirty="0"/>
          </a:p>
          <a:p>
            <a:pPr marL="0" indent="0">
              <a:buNone/>
            </a:pPr>
            <a:endParaRPr lang="en-GB" sz="2400" b="1" dirty="0"/>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Training material</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40</a:t>
            </a:fld>
            <a:endParaRPr lang="nl-NL" dirty="0"/>
          </a:p>
        </p:txBody>
      </p:sp>
      <p:sp>
        <p:nvSpPr>
          <p:cNvPr id="6" name="Rectangle 5">
            <a:extLst>
              <a:ext uri="{FF2B5EF4-FFF2-40B4-BE49-F238E27FC236}">
                <a16:creationId xmlns:a16="http://schemas.microsoft.com/office/drawing/2014/main" id="{D0C619D0-6B72-1245-AB0B-2F611219B5B3}"/>
              </a:ext>
            </a:extLst>
          </p:cNvPr>
          <p:cNvSpPr/>
          <p:nvPr/>
        </p:nvSpPr>
        <p:spPr>
          <a:xfrm>
            <a:off x="457200" y="3213264"/>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~&gt; </a:t>
            </a:r>
            <a:r>
              <a:rPr lang="en-US" sz="1600" dirty="0" err="1">
                <a:solidFill>
                  <a:prstClr val="white"/>
                </a:solidFill>
                <a:latin typeface="Menlo" panose="020B0609030804020204" pitchFamily="49" charset="0"/>
              </a:rPr>
              <a:t>s</a:t>
            </a:r>
            <a:r>
              <a:rPr lang="en-US" sz="1600" dirty="0" err="1">
                <a:solidFill>
                  <a:srgbClr val="F4F4F4"/>
                </a:solidFill>
                <a:latin typeface="Monaco" pitchFamily="2" charset="77"/>
              </a:rPr>
              <a:t>cp</a:t>
            </a:r>
            <a:r>
              <a:rPr lang="en-US" sz="1600" dirty="0">
                <a:solidFill>
                  <a:srgbClr val="F4F4F4"/>
                </a:solidFill>
                <a:latin typeface="Monaco" pitchFamily="2" charset="77"/>
              </a:rPr>
              <a:t> </a:t>
            </a:r>
            <a:r>
              <a:rPr lang="en-US" sz="1600" dirty="0" err="1">
                <a:solidFill>
                  <a:srgbClr val="F4F4F4"/>
                </a:solidFill>
                <a:latin typeface="Monaco" pitchFamily="2" charset="77"/>
              </a:rPr>
              <a:t>IntroHPC_PATC_CBM-master.zip</a:t>
            </a:r>
            <a:r>
              <a:rPr lang="en-US" sz="1600" dirty="0">
                <a:solidFill>
                  <a:srgbClr val="F4F4F4"/>
                </a:solidFill>
                <a:latin typeface="Monaco" pitchFamily="2" charset="77"/>
              </a:rPr>
              <a:t> nct00004@mn1.bsc.es:</a:t>
            </a:r>
            <a:endParaRPr lang="en-US" sz="1600" dirty="0">
              <a:solidFill>
                <a:prstClr val="white"/>
              </a:solidFill>
              <a:latin typeface="Menlo" panose="020B0609030804020204" pitchFamily="49" charset="0"/>
            </a:endParaRPr>
          </a:p>
        </p:txBody>
      </p:sp>
      <p:sp>
        <p:nvSpPr>
          <p:cNvPr id="8" name="Rectangle 7">
            <a:extLst>
              <a:ext uri="{FF2B5EF4-FFF2-40B4-BE49-F238E27FC236}">
                <a16:creationId xmlns:a16="http://schemas.microsoft.com/office/drawing/2014/main" id="{4289B6DD-FF6D-FD4E-A0D7-4F5E0D63E9DE}"/>
              </a:ext>
            </a:extLst>
          </p:cNvPr>
          <p:cNvSpPr/>
          <p:nvPr/>
        </p:nvSpPr>
        <p:spPr>
          <a:xfrm>
            <a:off x="457200" y="5229240"/>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4F4F4"/>
                </a:solidFill>
                <a:latin typeface="Monaco" pitchFamily="2" charset="77"/>
              </a:rPr>
              <a:t>nct00004@login1:~&gt; unzip </a:t>
            </a:r>
            <a:r>
              <a:rPr lang="en-US" sz="1600" dirty="0" err="1">
                <a:solidFill>
                  <a:srgbClr val="F4F4F4"/>
                </a:solidFill>
                <a:latin typeface="Monaco" pitchFamily="2" charset="77"/>
              </a:rPr>
              <a:t>IntroHPC_PATC_CBM-master.zip</a:t>
            </a:r>
            <a:endParaRPr lang="en-US" sz="1600" dirty="0">
              <a:solidFill>
                <a:srgbClr val="F4F4F4"/>
              </a:solidFill>
              <a:latin typeface="Monaco" pitchFamily="2" charset="77"/>
            </a:endParaRPr>
          </a:p>
          <a:p>
            <a:pPr>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3827761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5"/>
            <a:ext cx="8229600" cy="1152128"/>
          </a:xfrm>
        </p:spPr>
        <p:txBody>
          <a:bodyPr numCol="1">
            <a:noAutofit/>
          </a:bodyPr>
          <a:lstStyle/>
          <a:p>
            <a:pPr marL="0" indent="0">
              <a:buNone/>
            </a:pPr>
            <a:r>
              <a:rPr lang="en-GB" sz="2400" u="sng" dirty="0"/>
              <a:t>Simple bash script</a:t>
            </a:r>
            <a:endParaRPr lang="en-GB" sz="2400" b="1" u="sng" dirty="0"/>
          </a:p>
          <a:p>
            <a:pPr marL="0" indent="0" algn="ctr">
              <a:lnSpc>
                <a:spcPct val="200000"/>
              </a:lnSpc>
              <a:buNone/>
            </a:pPr>
            <a:r>
              <a:rPr lang="en-GB" sz="2000" dirty="0" err="1"/>
              <a:t>unix</a:t>
            </a:r>
            <a:r>
              <a:rPr lang="en-GB" sz="2000" dirty="0"/>
              <a:t>-intro/</a:t>
            </a:r>
            <a:r>
              <a:rPr lang="en-GB" sz="2000" dirty="0" err="1"/>
              <a:t>simple.sh</a:t>
            </a:r>
            <a:endParaRPr lang="en-GB" sz="2000"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41</a:t>
            </a:fld>
            <a:endParaRPr lang="nl-NL" dirty="0"/>
          </a:p>
        </p:txBody>
      </p:sp>
      <p:sp>
        <p:nvSpPr>
          <p:cNvPr id="6" name="Rectangle 5">
            <a:extLst>
              <a:ext uri="{FF2B5EF4-FFF2-40B4-BE49-F238E27FC236}">
                <a16:creationId xmlns:a16="http://schemas.microsoft.com/office/drawing/2014/main" id="{55009ACA-18B5-2B42-9B15-E23C2D86930A}"/>
              </a:ext>
            </a:extLst>
          </p:cNvPr>
          <p:cNvSpPr/>
          <p:nvPr/>
        </p:nvSpPr>
        <p:spPr>
          <a:xfrm>
            <a:off x="2339752" y="2636913"/>
            <a:ext cx="4906888" cy="34454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5230E1"/>
                </a:solidFill>
                <a:latin typeface="Monaco" pitchFamily="2" charset="77"/>
              </a:rPr>
              <a:t>#!/bin/bash</a:t>
            </a:r>
          </a:p>
          <a:p>
            <a:r>
              <a:rPr lang="en-US" sz="1600" dirty="0">
                <a:solidFill>
                  <a:srgbClr val="F4F4F4"/>
                </a:solidFill>
                <a:latin typeface="Monaco" pitchFamily="2" charset="77"/>
              </a:rPr>
              <a:t>  </a:t>
            </a:r>
          </a:p>
          <a:p>
            <a:r>
              <a:rPr lang="en-US" sz="1600" dirty="0">
                <a:solidFill>
                  <a:srgbClr val="CD7923"/>
                </a:solidFill>
                <a:latin typeface="Monaco" pitchFamily="2" charset="77"/>
              </a:rPr>
              <a:t>echo</a:t>
            </a:r>
            <a:r>
              <a:rPr lang="en-US" sz="1600" dirty="0">
                <a:solidFill>
                  <a:srgbClr val="C33720"/>
                </a:solidFill>
                <a:latin typeface="Monaco" pitchFamily="2" charset="77"/>
              </a:rPr>
              <a:t> </a:t>
            </a:r>
            <a:r>
              <a:rPr lang="en-US" sz="1600" dirty="0">
                <a:solidFill>
                  <a:srgbClr val="CD7923"/>
                </a:solidFill>
                <a:latin typeface="Monaco" pitchFamily="2" charset="77"/>
              </a:rPr>
              <a:t>"</a:t>
            </a:r>
            <a:r>
              <a:rPr lang="en-US" sz="1600" dirty="0">
                <a:solidFill>
                  <a:srgbClr val="C33720"/>
                </a:solidFill>
                <a:latin typeface="Monaco" pitchFamily="2" charset="77"/>
              </a:rPr>
              <a:t>Hi, I'm your first script.</a:t>
            </a:r>
            <a:r>
              <a:rPr lang="en-US" sz="1600" dirty="0">
                <a:solidFill>
                  <a:srgbClr val="CD7923"/>
                </a:solidFill>
                <a:latin typeface="Monaco" pitchFamily="2" charset="77"/>
              </a:rPr>
              <a:t>"</a:t>
            </a:r>
            <a:endParaRPr lang="en-US" sz="1600" dirty="0">
              <a:solidFill>
                <a:srgbClr val="C33720"/>
              </a:solidFill>
              <a:latin typeface="Monaco" pitchFamily="2" charset="77"/>
            </a:endParaRPr>
          </a:p>
          <a:p>
            <a:r>
              <a:rPr lang="en-US" sz="1600" dirty="0">
                <a:solidFill>
                  <a:srgbClr val="CD7923"/>
                </a:solidFill>
                <a:latin typeface="Monaco" pitchFamily="2" charset="77"/>
              </a:rPr>
              <a:t>echo</a:t>
            </a:r>
          </a:p>
          <a:p>
            <a:br>
              <a:rPr lang="en-US" sz="1600" dirty="0">
                <a:solidFill>
                  <a:srgbClr val="F4F4F4"/>
                </a:solidFill>
                <a:latin typeface="Monaco" pitchFamily="2" charset="77"/>
              </a:rPr>
            </a:br>
            <a:endParaRPr lang="en-US" sz="1600" dirty="0">
              <a:solidFill>
                <a:srgbClr val="F4F4F4"/>
              </a:solidFill>
              <a:latin typeface="Monaco" pitchFamily="2" charset="77"/>
            </a:endParaRPr>
          </a:p>
          <a:p>
            <a:r>
              <a:rPr lang="en-US" sz="1600" dirty="0" err="1">
                <a:solidFill>
                  <a:srgbClr val="F4F4F4"/>
                </a:solidFill>
                <a:latin typeface="Monaco" pitchFamily="2" charset="77"/>
              </a:rPr>
              <a:t>lscpu</a:t>
            </a:r>
            <a:r>
              <a:rPr lang="en-US" sz="1600" dirty="0">
                <a:solidFill>
                  <a:srgbClr val="F4F4F4"/>
                </a:solidFill>
                <a:latin typeface="Monaco" pitchFamily="2" charset="77"/>
              </a:rPr>
              <a:t> </a:t>
            </a:r>
            <a:r>
              <a:rPr lang="en-US" sz="1600" dirty="0">
                <a:solidFill>
                  <a:srgbClr val="D53BD3"/>
                </a:solidFill>
                <a:latin typeface="Monaco" pitchFamily="2" charset="77"/>
              </a:rPr>
              <a:t>--help</a:t>
            </a:r>
            <a:r>
              <a:rPr lang="en-US" sz="1600" dirty="0">
                <a:solidFill>
                  <a:srgbClr val="F4F4F4"/>
                </a:solidFill>
                <a:latin typeface="Monaco" pitchFamily="2" charset="77"/>
              </a:rPr>
              <a:t> </a:t>
            </a:r>
            <a:r>
              <a:rPr lang="en-US" sz="1600" dirty="0">
                <a:solidFill>
                  <a:srgbClr val="CD7923"/>
                </a:solidFill>
                <a:latin typeface="Monaco" pitchFamily="2" charset="77"/>
              </a:rPr>
              <a:t>&gt;</a:t>
            </a:r>
            <a:r>
              <a:rPr lang="en-US" sz="1600" dirty="0">
                <a:solidFill>
                  <a:srgbClr val="F4F4F4"/>
                </a:solidFill>
                <a:latin typeface="Monaco" pitchFamily="2" charset="77"/>
              </a:rPr>
              <a:t> </a:t>
            </a:r>
            <a:r>
              <a:rPr lang="en-US" sz="1600" dirty="0" err="1">
                <a:solidFill>
                  <a:srgbClr val="F4F4F4"/>
                </a:solidFill>
                <a:latin typeface="Monaco" pitchFamily="2" charset="77"/>
              </a:rPr>
              <a:t>cpu.log</a:t>
            </a:r>
            <a:endParaRPr lang="en-US" sz="1600" dirty="0">
              <a:solidFill>
                <a:srgbClr val="F4F4F4"/>
              </a:solidFill>
              <a:latin typeface="Monaco" pitchFamily="2" charset="77"/>
            </a:endParaRPr>
          </a:p>
          <a:p>
            <a:r>
              <a:rPr lang="en-US" sz="1600" dirty="0" err="1">
                <a:solidFill>
                  <a:srgbClr val="F4F4F4"/>
                </a:solidFill>
                <a:latin typeface="Monaco" pitchFamily="2" charset="77"/>
              </a:rPr>
              <a:t>lscpu</a:t>
            </a:r>
            <a:r>
              <a:rPr lang="en-US" sz="1600" dirty="0">
                <a:solidFill>
                  <a:srgbClr val="F4F4F4"/>
                </a:solidFill>
                <a:latin typeface="Monaco" pitchFamily="2" charset="77"/>
              </a:rPr>
              <a:t> </a:t>
            </a:r>
            <a:r>
              <a:rPr lang="en-US" sz="1600" dirty="0">
                <a:solidFill>
                  <a:srgbClr val="CD7923"/>
                </a:solidFill>
                <a:latin typeface="Monaco" pitchFamily="2" charset="77"/>
              </a:rPr>
              <a:t>&gt;&gt;</a:t>
            </a:r>
            <a:r>
              <a:rPr lang="en-US" sz="1600" dirty="0">
                <a:solidFill>
                  <a:srgbClr val="F4F4F4"/>
                </a:solidFill>
                <a:latin typeface="Monaco" pitchFamily="2" charset="77"/>
              </a:rPr>
              <a:t> </a:t>
            </a:r>
            <a:r>
              <a:rPr lang="en-US" sz="1600" dirty="0" err="1">
                <a:solidFill>
                  <a:srgbClr val="F4F4F4"/>
                </a:solidFill>
                <a:latin typeface="Monaco" pitchFamily="2" charset="77"/>
              </a:rPr>
              <a:t>cpu.log</a:t>
            </a:r>
            <a:endParaRPr lang="en-US" sz="1600" dirty="0">
              <a:solidFill>
                <a:srgbClr val="F4F4F4"/>
              </a:solidFill>
              <a:latin typeface="Monaco" pitchFamily="2" charset="77"/>
            </a:endParaRPr>
          </a:p>
          <a:p>
            <a:br>
              <a:rPr lang="en-US" sz="1600" dirty="0">
                <a:solidFill>
                  <a:srgbClr val="F4F4F4"/>
                </a:solidFill>
                <a:latin typeface="Monaco" pitchFamily="2" charset="77"/>
              </a:rPr>
            </a:br>
            <a:endParaRPr lang="en-US" sz="1600" dirty="0">
              <a:solidFill>
                <a:srgbClr val="F4F4F4"/>
              </a:solidFill>
              <a:latin typeface="Monaco" pitchFamily="2" charset="77"/>
            </a:endParaRPr>
          </a:p>
          <a:p>
            <a:r>
              <a:rPr lang="en-US" sz="1600" dirty="0">
                <a:solidFill>
                  <a:srgbClr val="CD7923"/>
                </a:solidFill>
                <a:latin typeface="Monaco" pitchFamily="2" charset="77"/>
              </a:rPr>
              <a:t>echo</a:t>
            </a:r>
            <a:r>
              <a:rPr lang="en-US" sz="1600" dirty="0">
                <a:solidFill>
                  <a:srgbClr val="C33720"/>
                </a:solidFill>
                <a:latin typeface="Monaco" pitchFamily="2" charset="77"/>
              </a:rPr>
              <a:t> </a:t>
            </a:r>
            <a:r>
              <a:rPr lang="en-US" sz="1600" dirty="0">
                <a:solidFill>
                  <a:srgbClr val="CD7923"/>
                </a:solidFill>
                <a:latin typeface="Monaco" pitchFamily="2" charset="77"/>
              </a:rPr>
              <a:t>"</a:t>
            </a:r>
            <a:r>
              <a:rPr lang="en-US" sz="1600" dirty="0">
                <a:solidFill>
                  <a:srgbClr val="C33720"/>
                </a:solidFill>
                <a:latin typeface="Monaco" pitchFamily="2" charset="77"/>
              </a:rPr>
              <a:t>I've left something for you.</a:t>
            </a:r>
            <a:r>
              <a:rPr lang="en-US" sz="1600" dirty="0">
                <a:solidFill>
                  <a:srgbClr val="CD7923"/>
                </a:solidFill>
                <a:latin typeface="Monaco" pitchFamily="2" charset="77"/>
              </a:rPr>
              <a:t>"</a:t>
            </a:r>
            <a:endParaRPr lang="en-US" sz="1600" dirty="0">
              <a:solidFill>
                <a:srgbClr val="C33720"/>
              </a:solidFill>
              <a:latin typeface="Monaco" pitchFamily="2" charset="77"/>
            </a:endParaRPr>
          </a:p>
          <a:p>
            <a:r>
              <a:rPr lang="en-US" sz="1600" dirty="0">
                <a:solidFill>
                  <a:srgbClr val="CD7923"/>
                </a:solidFill>
                <a:latin typeface="Monaco" pitchFamily="2" charset="77"/>
              </a:rPr>
              <a:t>echo</a:t>
            </a:r>
            <a:r>
              <a:rPr lang="en-US" sz="1600" dirty="0">
                <a:solidFill>
                  <a:srgbClr val="C33720"/>
                </a:solidFill>
                <a:latin typeface="Monaco" pitchFamily="2" charset="77"/>
              </a:rPr>
              <a:t> </a:t>
            </a:r>
            <a:r>
              <a:rPr lang="en-US" sz="1600" dirty="0">
                <a:solidFill>
                  <a:srgbClr val="CD7923"/>
                </a:solidFill>
                <a:latin typeface="Monaco" pitchFamily="2" charset="77"/>
              </a:rPr>
              <a:t>"</a:t>
            </a:r>
            <a:r>
              <a:rPr lang="en-US" sz="1600" dirty="0">
                <a:solidFill>
                  <a:srgbClr val="C33720"/>
                </a:solidFill>
                <a:latin typeface="Monaco" pitchFamily="2" charset="77"/>
              </a:rPr>
              <a:t>Ciao</a:t>
            </a:r>
            <a:r>
              <a:rPr lang="en-US" sz="1600" dirty="0">
                <a:solidFill>
                  <a:srgbClr val="CD7923"/>
                </a:solidFill>
                <a:latin typeface="Monaco" pitchFamily="2" charset="77"/>
              </a:rPr>
              <a:t>"</a:t>
            </a:r>
          </a:p>
          <a:p>
            <a:br>
              <a:rPr lang="en-US" sz="1600" dirty="0">
                <a:solidFill>
                  <a:srgbClr val="F4F4F4"/>
                </a:solidFill>
                <a:latin typeface="Monaco" pitchFamily="2" charset="77"/>
              </a:rPr>
            </a:br>
            <a:endParaRPr lang="en-US" sz="1600" dirty="0">
              <a:solidFill>
                <a:srgbClr val="F4F4F4"/>
              </a:solidFill>
              <a:latin typeface="Monaco" pitchFamily="2" charset="77"/>
            </a:endParaRPr>
          </a:p>
          <a:p>
            <a:endParaRPr lang="en-US" sz="1600" dirty="0">
              <a:solidFill>
                <a:srgbClr val="F4F4F4"/>
              </a:solidFill>
              <a:latin typeface="Monaco" pitchFamily="2" charset="77"/>
            </a:endParaRPr>
          </a:p>
        </p:txBody>
      </p:sp>
    </p:spTree>
    <p:extLst>
      <p:ext uri="{BB962C8B-B14F-4D97-AF65-F5344CB8AC3E}">
        <p14:creationId xmlns:p14="http://schemas.microsoft.com/office/powerpoint/2010/main" val="4093997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US" b="1" dirty="0"/>
              <a:t>Standard input, output and error</a:t>
            </a:r>
            <a:endParaRPr lang="en-US" sz="2400" b="1" dirty="0"/>
          </a:p>
          <a:p>
            <a:pPr marL="0" indent="0">
              <a:buNone/>
            </a:pPr>
            <a:endParaRPr lang="en-US" sz="1000" dirty="0"/>
          </a:p>
          <a:p>
            <a:pPr marL="0" indent="0">
              <a:buNone/>
            </a:pPr>
            <a:r>
              <a:rPr lang="en-US" sz="2000" dirty="0"/>
              <a:t>Every program (</a:t>
            </a:r>
            <a:r>
              <a:rPr lang="en-US" sz="2000" dirty="0" err="1"/>
              <a:t>bc</a:t>
            </a:r>
            <a:r>
              <a:rPr lang="en-US" sz="2000" dirty="0"/>
              <a:t>, shell, ...) has three predefined input/output associated:</a:t>
            </a:r>
          </a:p>
          <a:p>
            <a:endParaRPr lang="en-US" sz="2000" dirty="0"/>
          </a:p>
          <a:p>
            <a:r>
              <a:rPr lang="en-US" sz="2000" dirty="0"/>
              <a:t>Standard input (</a:t>
            </a:r>
            <a:r>
              <a:rPr lang="en-US" sz="2000" dirty="0" err="1"/>
              <a:t>stdin</a:t>
            </a:r>
            <a:r>
              <a:rPr lang="en-US" sz="2000" dirty="0"/>
              <a:t>): normally your keyboard</a:t>
            </a:r>
          </a:p>
          <a:p>
            <a:r>
              <a:rPr lang="en-US" sz="2000" dirty="0"/>
              <a:t>Standard output (</a:t>
            </a:r>
            <a:r>
              <a:rPr lang="en-US" sz="2000" dirty="0" err="1"/>
              <a:t>stdout</a:t>
            </a:r>
            <a:r>
              <a:rPr lang="en-US" sz="2000" dirty="0"/>
              <a:t>): normally your screen</a:t>
            </a:r>
          </a:p>
          <a:p>
            <a:r>
              <a:rPr lang="en-US" sz="2000" dirty="0"/>
              <a:t>Standard error (</a:t>
            </a:r>
            <a:r>
              <a:rPr lang="en-US" sz="2000" dirty="0" err="1"/>
              <a:t>stderr</a:t>
            </a:r>
            <a:r>
              <a:rPr lang="en-US" sz="2000" dirty="0"/>
              <a:t>): normally your screen</a:t>
            </a:r>
          </a:p>
          <a:p>
            <a:pPr marL="0" indent="0">
              <a:buNone/>
            </a:pPr>
            <a:endParaRPr lang="en-GB" sz="2000" dirty="0"/>
          </a:p>
          <a:p>
            <a:pPr marL="0" indent="0">
              <a:buNone/>
            </a:pPr>
            <a:r>
              <a:rPr lang="en-GB" sz="2000" dirty="0"/>
              <a:t>These can be redirected to a file or to another command.</a:t>
            </a:r>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42</a:t>
            </a:fld>
            <a:endParaRPr lang="nl-NL" dirty="0"/>
          </a:p>
        </p:txBody>
      </p:sp>
      <p:sp>
        <p:nvSpPr>
          <p:cNvPr id="7" name="Rectangle 6">
            <a:extLst>
              <a:ext uri="{FF2B5EF4-FFF2-40B4-BE49-F238E27FC236}">
                <a16:creationId xmlns:a16="http://schemas.microsoft.com/office/drawing/2014/main" id="{F278697D-29F4-6243-A37E-1713715C5DB1}"/>
              </a:ext>
            </a:extLst>
          </p:cNvPr>
          <p:cNvSpPr/>
          <p:nvPr/>
        </p:nvSpPr>
        <p:spPr>
          <a:xfrm>
            <a:off x="395536" y="515719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ct val="20000"/>
              </a:spcBef>
            </a:pPr>
            <a:r>
              <a:rPr lang="en-US" sz="1600" dirty="0">
                <a:solidFill>
                  <a:prstClr val="white"/>
                </a:solidFill>
                <a:latin typeface="Menlo" panose="020B0609030804020204" pitchFamily="49" charset="0"/>
              </a:rPr>
              <a:t>nct00004@login1:~&gt; echo "3/0" | </a:t>
            </a:r>
            <a:r>
              <a:rPr lang="en-US" sz="1600" dirty="0" err="1">
                <a:solidFill>
                  <a:prstClr val="white"/>
                </a:solidFill>
                <a:latin typeface="Menlo" panose="020B0609030804020204" pitchFamily="49" charset="0"/>
              </a:rPr>
              <a:t>bc</a:t>
            </a:r>
            <a:r>
              <a:rPr lang="en-US" sz="1600" dirty="0">
                <a:solidFill>
                  <a:prstClr val="white"/>
                </a:solidFill>
                <a:latin typeface="Menlo" panose="020B0609030804020204" pitchFamily="49" charset="0"/>
              </a:rPr>
              <a:t> &gt; </a:t>
            </a:r>
            <a:r>
              <a:rPr lang="en-US" sz="1600" dirty="0" err="1">
                <a:solidFill>
                  <a:prstClr val="white"/>
                </a:solidFill>
                <a:latin typeface="Menlo" panose="020B0609030804020204" pitchFamily="49" charset="0"/>
              </a:rPr>
              <a:t>calc.log</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1522774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5"/>
            <a:ext cx="8229600" cy="1152128"/>
          </a:xfrm>
        </p:spPr>
        <p:txBody>
          <a:bodyPr numCol="1">
            <a:noAutofit/>
          </a:bodyPr>
          <a:lstStyle/>
          <a:p>
            <a:pPr marL="0" indent="0">
              <a:buNone/>
            </a:pPr>
            <a:r>
              <a:rPr lang="en-GB" sz="2400" u="sng" dirty="0"/>
              <a:t>Simple bash script</a:t>
            </a:r>
            <a:endParaRPr lang="en-GB" sz="2400" b="1" u="sng" dirty="0"/>
          </a:p>
          <a:p>
            <a:pPr marL="0" indent="0" algn="ctr">
              <a:lnSpc>
                <a:spcPct val="200000"/>
              </a:lnSpc>
              <a:buNone/>
            </a:pPr>
            <a:r>
              <a:rPr lang="en-GB" sz="2000" dirty="0" err="1"/>
              <a:t>unix</a:t>
            </a:r>
            <a:r>
              <a:rPr lang="en-GB" sz="2000" dirty="0"/>
              <a:t>-intro/</a:t>
            </a:r>
            <a:r>
              <a:rPr lang="en-GB" sz="2000" dirty="0" err="1"/>
              <a:t>simple.sh</a:t>
            </a:r>
            <a:endParaRPr lang="en-GB" sz="2000" dirty="0"/>
          </a:p>
          <a:p>
            <a:pPr marL="0" indent="0" algn="ctr">
              <a:lnSpc>
                <a:spcPct val="200000"/>
              </a:lnSpc>
              <a:buNone/>
            </a:pPr>
            <a:endParaRPr lang="en-GB" sz="2000" dirty="0"/>
          </a:p>
          <a:p>
            <a:pPr marL="0" indent="0" algn="ctr">
              <a:lnSpc>
                <a:spcPct val="200000"/>
              </a:lnSpc>
              <a:buNone/>
            </a:pPr>
            <a:endParaRPr lang="en-GB" sz="2000" dirty="0"/>
          </a:p>
          <a:p>
            <a:pPr marL="0" indent="0">
              <a:buNone/>
            </a:pPr>
            <a:r>
              <a:rPr lang="en-GB" sz="2400" u="sng" dirty="0"/>
              <a:t>More complicated bash script</a:t>
            </a:r>
            <a:endParaRPr lang="en-GB" sz="2400" b="1" u="sng" dirty="0"/>
          </a:p>
          <a:p>
            <a:pPr marL="0" indent="0" algn="ctr">
              <a:lnSpc>
                <a:spcPct val="200000"/>
              </a:lnSpc>
              <a:buNone/>
            </a:pPr>
            <a:r>
              <a:rPr lang="en-GB" sz="1800" dirty="0" err="1"/>
              <a:t>unix</a:t>
            </a:r>
            <a:r>
              <a:rPr lang="en-GB" sz="1800" dirty="0"/>
              <a:t>-intro/</a:t>
            </a:r>
            <a:r>
              <a:rPr lang="en-GB" sz="1800" dirty="0" err="1"/>
              <a:t>advanced.sh</a:t>
            </a:r>
            <a:endParaRPr lang="en-GB" sz="1800" dirty="0"/>
          </a:p>
          <a:p>
            <a:pPr marL="0" indent="0" algn="ctr">
              <a:lnSpc>
                <a:spcPct val="200000"/>
              </a:lnSpc>
              <a:buNone/>
            </a:pPr>
            <a:endParaRPr lang="en-GB" sz="1800" dirty="0"/>
          </a:p>
          <a:p>
            <a:pPr marL="0" indent="0" algn="ctr">
              <a:lnSpc>
                <a:spcPct val="200000"/>
              </a:lnSpc>
              <a:buNone/>
            </a:pPr>
            <a:endParaRPr lang="en-GB" sz="2000"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Bash scripting - Ex</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43</a:t>
            </a:fld>
            <a:endParaRPr lang="nl-NL" dirty="0"/>
          </a:p>
        </p:txBody>
      </p:sp>
    </p:spTree>
    <p:extLst>
      <p:ext uri="{BB962C8B-B14F-4D97-AF65-F5344CB8AC3E}">
        <p14:creationId xmlns:p14="http://schemas.microsoft.com/office/powerpoint/2010/main" val="81820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C945-2374-324B-8FDA-0DB59FBE6A43}"/>
              </a:ext>
            </a:extLst>
          </p:cNvPr>
          <p:cNvSpPr>
            <a:spLocks noGrp="1"/>
          </p:cNvSpPr>
          <p:nvPr>
            <p:ph type="title"/>
          </p:nvPr>
        </p:nvSpPr>
        <p:spPr/>
        <p:txBody>
          <a:bodyPr/>
          <a:lstStyle/>
          <a:p>
            <a:r>
              <a:rPr lang="en-US" dirty="0"/>
              <a:t>RUNNING JOBs</a:t>
            </a:r>
          </a:p>
        </p:txBody>
      </p:sp>
      <p:sp>
        <p:nvSpPr>
          <p:cNvPr id="3" name="Text Placeholder 2">
            <a:extLst>
              <a:ext uri="{FF2B5EF4-FFF2-40B4-BE49-F238E27FC236}">
                <a16:creationId xmlns:a16="http://schemas.microsoft.com/office/drawing/2014/main" id="{2A71F48F-B760-8B42-B30B-59DE8D864A66}"/>
              </a:ext>
            </a:extLst>
          </p:cNvPr>
          <p:cNvSpPr>
            <a:spLocks noGrp="1"/>
          </p:cNvSpPr>
          <p:nvPr>
            <p:ph type="body" idx="1"/>
          </p:nvPr>
        </p:nvSpPr>
        <p:spPr/>
        <p:txBody>
          <a:bodyPr/>
          <a:lstStyle/>
          <a:p>
            <a:r>
              <a:rPr lang="en-US" dirty="0"/>
              <a:t>Introduction to HPC</a:t>
            </a:r>
          </a:p>
        </p:txBody>
      </p:sp>
      <p:sp>
        <p:nvSpPr>
          <p:cNvPr id="4" name="Slide Number Placeholder 3">
            <a:extLst>
              <a:ext uri="{FF2B5EF4-FFF2-40B4-BE49-F238E27FC236}">
                <a16:creationId xmlns:a16="http://schemas.microsoft.com/office/drawing/2014/main" id="{B213B346-912F-1141-8766-59B3CBC19115}"/>
              </a:ext>
            </a:extLst>
          </p:cNvPr>
          <p:cNvSpPr>
            <a:spLocks noGrp="1"/>
          </p:cNvSpPr>
          <p:nvPr>
            <p:ph type="sldNum" sz="quarter" idx="12"/>
          </p:nvPr>
        </p:nvSpPr>
        <p:spPr/>
        <p:txBody>
          <a:bodyPr/>
          <a:lstStyle/>
          <a:p>
            <a:fld id="{5E8D41EB-9C43-490C-9145-7EDE525ABBF5}" type="slidenum">
              <a:rPr lang="nl-NL" smtClean="0"/>
              <a:t>44</a:t>
            </a:fld>
            <a:endParaRPr lang="nl-NL"/>
          </a:p>
        </p:txBody>
      </p:sp>
    </p:spTree>
    <p:extLst>
      <p:ext uri="{BB962C8B-B14F-4D97-AF65-F5344CB8AC3E}">
        <p14:creationId xmlns:p14="http://schemas.microsoft.com/office/powerpoint/2010/main" val="2567375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D8F97AAB-CCD6-1F4D-93B9-4A06A31CC964}"/>
              </a:ext>
            </a:extLst>
          </p:cNvPr>
          <p:cNvSpPr/>
          <p:nvPr/>
        </p:nvSpPr>
        <p:spPr>
          <a:xfrm>
            <a:off x="5749929" y="1988840"/>
            <a:ext cx="2326493" cy="80229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Batch scheduler</a:t>
            </a:r>
          </a:p>
        </p:txBody>
      </p:sp>
      <p:sp>
        <p:nvSpPr>
          <p:cNvPr id="2" name="Title 1">
            <a:extLst>
              <a:ext uri="{FF2B5EF4-FFF2-40B4-BE49-F238E27FC236}">
                <a16:creationId xmlns:a16="http://schemas.microsoft.com/office/drawing/2014/main" id="{1F330874-6AFA-9047-8852-1FCA27823794}"/>
              </a:ext>
            </a:extLst>
          </p:cNvPr>
          <p:cNvSpPr>
            <a:spLocks noGrp="1"/>
          </p:cNvSpPr>
          <p:nvPr>
            <p:ph type="title"/>
          </p:nvPr>
        </p:nvSpPr>
        <p:spPr/>
        <p:txBody>
          <a:bodyPr/>
          <a:lstStyle/>
          <a:p>
            <a:r>
              <a:rPr lang="en-US" dirty="0"/>
              <a:t>Batch system</a:t>
            </a:r>
          </a:p>
        </p:txBody>
      </p:sp>
      <p:sp>
        <p:nvSpPr>
          <p:cNvPr id="4" name="Slide Number Placeholder 3">
            <a:extLst>
              <a:ext uri="{FF2B5EF4-FFF2-40B4-BE49-F238E27FC236}">
                <a16:creationId xmlns:a16="http://schemas.microsoft.com/office/drawing/2014/main" id="{744DD13D-2BC3-924A-B575-6AF8C6A474F6}"/>
              </a:ext>
            </a:extLst>
          </p:cNvPr>
          <p:cNvSpPr>
            <a:spLocks noGrp="1"/>
          </p:cNvSpPr>
          <p:nvPr>
            <p:ph type="sldNum" sz="quarter" idx="12"/>
          </p:nvPr>
        </p:nvSpPr>
        <p:spPr>
          <a:xfrm>
            <a:off x="6552000" y="6357600"/>
            <a:ext cx="2133600" cy="365125"/>
          </a:xfrm>
        </p:spPr>
        <p:txBody>
          <a:bodyPr/>
          <a:lstStyle/>
          <a:p>
            <a:fld id="{5E8D41EB-9C43-490C-9145-7EDE525ABBF5}" type="slidenum">
              <a:rPr lang="nl-NL" smtClean="0"/>
              <a:pPr/>
              <a:t>45</a:t>
            </a:fld>
            <a:endParaRPr lang="nl-NL" dirty="0"/>
          </a:p>
        </p:txBody>
      </p:sp>
      <p:sp>
        <p:nvSpPr>
          <p:cNvPr id="6" name="Rectangle 5">
            <a:extLst>
              <a:ext uri="{FF2B5EF4-FFF2-40B4-BE49-F238E27FC236}">
                <a16:creationId xmlns:a16="http://schemas.microsoft.com/office/drawing/2014/main" id="{ADBDCEAB-D047-CF48-8508-DC8C5E9E399E}"/>
              </a:ext>
            </a:extLst>
          </p:cNvPr>
          <p:cNvSpPr/>
          <p:nvPr/>
        </p:nvSpPr>
        <p:spPr>
          <a:xfrm>
            <a:off x="2593757" y="2351787"/>
            <a:ext cx="2326493" cy="80229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 Node</a:t>
            </a:r>
          </a:p>
        </p:txBody>
      </p:sp>
      <p:sp>
        <p:nvSpPr>
          <p:cNvPr id="7" name="TextBox 6">
            <a:extLst>
              <a:ext uri="{FF2B5EF4-FFF2-40B4-BE49-F238E27FC236}">
                <a16:creationId xmlns:a16="http://schemas.microsoft.com/office/drawing/2014/main" id="{150E0322-6035-9047-8322-0CCF781F5418}"/>
              </a:ext>
            </a:extLst>
          </p:cNvPr>
          <p:cNvSpPr txBox="1"/>
          <p:nvPr/>
        </p:nvSpPr>
        <p:spPr>
          <a:xfrm>
            <a:off x="4455562" y="1713582"/>
            <a:ext cx="1268566" cy="923330"/>
          </a:xfrm>
          <a:prstGeom prst="rect">
            <a:avLst/>
          </a:prstGeom>
          <a:noFill/>
        </p:spPr>
        <p:txBody>
          <a:bodyPr wrap="square" rtlCol="0">
            <a:spAutoFit/>
          </a:bodyPr>
          <a:lstStyle/>
          <a:p>
            <a:pPr algn="ctr"/>
            <a:r>
              <a:rPr lang="en-US" dirty="0"/>
              <a:t>Job</a:t>
            </a:r>
          </a:p>
          <a:p>
            <a:pPr algn="ctr"/>
            <a:endParaRPr lang="en-US" dirty="0"/>
          </a:p>
          <a:p>
            <a:pPr algn="ctr"/>
            <a:r>
              <a:rPr lang="en-US" dirty="0"/>
              <a:t>Submission</a:t>
            </a:r>
          </a:p>
        </p:txBody>
      </p:sp>
      <p:pic>
        <p:nvPicPr>
          <p:cNvPr id="11" name="Picture 10">
            <a:extLst>
              <a:ext uri="{FF2B5EF4-FFF2-40B4-BE49-F238E27FC236}">
                <a16:creationId xmlns:a16="http://schemas.microsoft.com/office/drawing/2014/main" id="{9D98E0D4-4CF2-094C-8F67-1ADE4D324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894" y="1757817"/>
            <a:ext cx="720000" cy="720000"/>
          </a:xfrm>
          <a:prstGeom prst="rect">
            <a:avLst/>
          </a:prstGeom>
        </p:spPr>
      </p:pic>
      <p:pic>
        <p:nvPicPr>
          <p:cNvPr id="12" name="Picture 11">
            <a:extLst>
              <a:ext uri="{FF2B5EF4-FFF2-40B4-BE49-F238E27FC236}">
                <a16:creationId xmlns:a16="http://schemas.microsoft.com/office/drawing/2014/main" id="{F489BD1B-5D1E-F345-A68B-5E2F5A366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14" y="1695421"/>
            <a:ext cx="900000" cy="900000"/>
          </a:xfrm>
          <a:prstGeom prst="rect">
            <a:avLst/>
          </a:prstGeom>
        </p:spPr>
      </p:pic>
      <p:sp>
        <p:nvSpPr>
          <p:cNvPr id="20" name="Rectangle 19">
            <a:extLst>
              <a:ext uri="{FF2B5EF4-FFF2-40B4-BE49-F238E27FC236}">
                <a16:creationId xmlns:a16="http://schemas.microsoft.com/office/drawing/2014/main" id="{12423DB1-9B20-0747-8109-6A70D2609D73}"/>
              </a:ext>
            </a:extLst>
          </p:cNvPr>
          <p:cNvSpPr/>
          <p:nvPr/>
        </p:nvSpPr>
        <p:spPr>
          <a:xfrm>
            <a:off x="2737773" y="5144992"/>
            <a:ext cx="1962216" cy="12699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 </a:t>
            </a:r>
          </a:p>
          <a:p>
            <a:pPr algn="ctr"/>
            <a:r>
              <a:rPr lang="en-US" dirty="0">
                <a:solidFill>
                  <a:schemeClr val="tx1"/>
                </a:solidFill>
              </a:rPr>
              <a:t>Filesystem</a:t>
            </a:r>
          </a:p>
        </p:txBody>
      </p:sp>
      <p:grpSp>
        <p:nvGrpSpPr>
          <p:cNvPr id="56" name="Group 55">
            <a:extLst>
              <a:ext uri="{FF2B5EF4-FFF2-40B4-BE49-F238E27FC236}">
                <a16:creationId xmlns:a16="http://schemas.microsoft.com/office/drawing/2014/main" id="{2296E702-DFC8-D74B-A9F6-4DC8A4FD51B3}"/>
              </a:ext>
            </a:extLst>
          </p:cNvPr>
          <p:cNvGrpSpPr/>
          <p:nvPr/>
        </p:nvGrpSpPr>
        <p:grpSpPr>
          <a:xfrm>
            <a:off x="5697233" y="3229825"/>
            <a:ext cx="2331151" cy="2647447"/>
            <a:chOff x="5659767" y="2335394"/>
            <a:chExt cx="2331151" cy="2647447"/>
          </a:xfrm>
        </p:grpSpPr>
        <p:sp>
          <p:nvSpPr>
            <p:cNvPr id="19" name="Rectangle 18">
              <a:extLst>
                <a:ext uri="{FF2B5EF4-FFF2-40B4-BE49-F238E27FC236}">
                  <a16:creationId xmlns:a16="http://schemas.microsoft.com/office/drawing/2014/main" id="{E9825332-DF43-8F4E-BBEF-13A4EAC22CB0}"/>
                </a:ext>
              </a:extLst>
            </p:cNvPr>
            <p:cNvSpPr/>
            <p:nvPr/>
          </p:nvSpPr>
          <p:spPr>
            <a:xfrm>
              <a:off x="5823476" y="4855843"/>
              <a:ext cx="1962216" cy="12699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Compute </a:t>
              </a:r>
            </a:p>
            <a:p>
              <a:pPr algn="ctr"/>
              <a:r>
                <a:rPr lang="en-US" dirty="0">
                  <a:solidFill>
                    <a:schemeClr val="tx1"/>
                  </a:solidFill>
                </a:rPr>
                <a:t>Nodes</a:t>
              </a:r>
            </a:p>
          </p:txBody>
        </p:sp>
        <p:grpSp>
          <p:nvGrpSpPr>
            <p:cNvPr id="55" name="Group 54">
              <a:extLst>
                <a:ext uri="{FF2B5EF4-FFF2-40B4-BE49-F238E27FC236}">
                  <a16:creationId xmlns:a16="http://schemas.microsoft.com/office/drawing/2014/main" id="{5E8F938E-91A2-0945-ABF7-541164495535}"/>
                </a:ext>
              </a:extLst>
            </p:cNvPr>
            <p:cNvGrpSpPr/>
            <p:nvPr/>
          </p:nvGrpSpPr>
          <p:grpSpPr>
            <a:xfrm>
              <a:off x="5659767" y="2335394"/>
              <a:ext cx="2331151" cy="2186558"/>
              <a:chOff x="5974921" y="1878928"/>
              <a:chExt cx="2331151" cy="2186558"/>
            </a:xfrm>
          </p:grpSpPr>
          <p:pic>
            <p:nvPicPr>
              <p:cNvPr id="14" name="Picture 13">
                <a:extLst>
                  <a:ext uri="{FF2B5EF4-FFF2-40B4-BE49-F238E27FC236}">
                    <a16:creationId xmlns:a16="http://schemas.microsoft.com/office/drawing/2014/main" id="{D8032774-E798-6C43-9854-6A749BF9A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9" y="2048258"/>
                <a:ext cx="505060" cy="505060"/>
              </a:xfrm>
              <a:prstGeom prst="rect">
                <a:avLst/>
              </a:prstGeom>
            </p:spPr>
          </p:pic>
          <p:pic>
            <p:nvPicPr>
              <p:cNvPr id="15" name="Picture 14">
                <a:extLst>
                  <a:ext uri="{FF2B5EF4-FFF2-40B4-BE49-F238E27FC236}">
                    <a16:creationId xmlns:a16="http://schemas.microsoft.com/office/drawing/2014/main" id="{33851B68-EA16-0E49-8B1A-FB161169A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49" y="2691724"/>
                <a:ext cx="505060" cy="505060"/>
              </a:xfrm>
              <a:prstGeom prst="rect">
                <a:avLst/>
              </a:prstGeom>
            </p:spPr>
          </p:pic>
          <p:pic>
            <p:nvPicPr>
              <p:cNvPr id="16" name="Picture 15">
                <a:extLst>
                  <a:ext uri="{FF2B5EF4-FFF2-40B4-BE49-F238E27FC236}">
                    <a16:creationId xmlns:a16="http://schemas.microsoft.com/office/drawing/2014/main" id="{30E88976-93BA-5E4F-B0EB-6E785581F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817" y="2048258"/>
                <a:ext cx="505060" cy="505060"/>
              </a:xfrm>
              <a:prstGeom prst="rect">
                <a:avLst/>
              </a:prstGeom>
            </p:spPr>
          </p:pic>
          <p:pic>
            <p:nvPicPr>
              <p:cNvPr id="21" name="Picture 20">
                <a:extLst>
                  <a:ext uri="{FF2B5EF4-FFF2-40B4-BE49-F238E27FC236}">
                    <a16:creationId xmlns:a16="http://schemas.microsoft.com/office/drawing/2014/main" id="{9401A07E-D070-1B43-B489-DCE7F70C9641}"/>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942817" y="3347423"/>
                <a:ext cx="505060" cy="505060"/>
              </a:xfrm>
              <a:prstGeom prst="rect">
                <a:avLst/>
              </a:prstGeom>
            </p:spPr>
          </p:pic>
          <p:pic>
            <p:nvPicPr>
              <p:cNvPr id="22" name="Picture 21">
                <a:extLst>
                  <a:ext uri="{FF2B5EF4-FFF2-40B4-BE49-F238E27FC236}">
                    <a16:creationId xmlns:a16="http://schemas.microsoft.com/office/drawing/2014/main" id="{9C9B20FF-2B4D-3544-BE7A-8C55288DF203}"/>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85992" y="2679077"/>
                <a:ext cx="505060" cy="505060"/>
              </a:xfrm>
              <a:prstGeom prst="rect">
                <a:avLst/>
              </a:prstGeom>
            </p:spPr>
          </p:pic>
          <p:pic>
            <p:nvPicPr>
              <p:cNvPr id="23" name="Picture 22">
                <a:extLst>
                  <a:ext uri="{FF2B5EF4-FFF2-40B4-BE49-F238E27FC236}">
                    <a16:creationId xmlns:a16="http://schemas.microsoft.com/office/drawing/2014/main" id="{9A52DDBB-0D6C-6040-B82B-FFC09E5BB1F1}"/>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95786" y="2035428"/>
                <a:ext cx="505060" cy="505060"/>
              </a:xfrm>
              <a:prstGeom prst="rect">
                <a:avLst/>
              </a:prstGeom>
            </p:spPr>
          </p:pic>
          <p:pic>
            <p:nvPicPr>
              <p:cNvPr id="24" name="Picture 23">
                <a:extLst>
                  <a:ext uri="{FF2B5EF4-FFF2-40B4-BE49-F238E27FC236}">
                    <a16:creationId xmlns:a16="http://schemas.microsoft.com/office/drawing/2014/main" id="{7C455199-8AC2-4F4F-8931-1D40A62B3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7920" y="2696330"/>
                <a:ext cx="505060" cy="505060"/>
              </a:xfrm>
              <a:prstGeom prst="rect">
                <a:avLst/>
              </a:prstGeom>
            </p:spPr>
          </p:pic>
          <p:pic>
            <p:nvPicPr>
              <p:cNvPr id="25" name="Picture 24">
                <a:extLst>
                  <a:ext uri="{FF2B5EF4-FFF2-40B4-BE49-F238E27FC236}">
                    <a16:creationId xmlns:a16="http://schemas.microsoft.com/office/drawing/2014/main" id="{74813CD1-8950-BA4E-BEEE-E27E9A01770A}"/>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295649" y="3347423"/>
                <a:ext cx="505060" cy="505060"/>
              </a:xfrm>
              <a:prstGeom prst="rect">
                <a:avLst/>
              </a:prstGeom>
            </p:spPr>
          </p:pic>
          <p:pic>
            <p:nvPicPr>
              <p:cNvPr id="26" name="Picture 25">
                <a:extLst>
                  <a:ext uri="{FF2B5EF4-FFF2-40B4-BE49-F238E27FC236}">
                    <a16:creationId xmlns:a16="http://schemas.microsoft.com/office/drawing/2014/main" id="{F59265C6-169A-984C-B867-64C6EC6D740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585992" y="3335268"/>
                <a:ext cx="505060" cy="505060"/>
              </a:xfrm>
              <a:prstGeom prst="rect">
                <a:avLst/>
              </a:prstGeom>
            </p:spPr>
          </p:pic>
          <p:sp>
            <p:nvSpPr>
              <p:cNvPr id="27" name="Rounded Rectangle 26">
                <a:extLst>
                  <a:ext uri="{FF2B5EF4-FFF2-40B4-BE49-F238E27FC236}">
                    <a16:creationId xmlns:a16="http://schemas.microsoft.com/office/drawing/2014/main" id="{BCCDE1E6-A7AC-2C41-A525-F9AB8BD7FCB2}"/>
                  </a:ext>
                </a:extLst>
              </p:cNvPr>
              <p:cNvSpPr/>
              <p:nvPr/>
            </p:nvSpPr>
            <p:spPr>
              <a:xfrm>
                <a:off x="5974921" y="1878928"/>
                <a:ext cx="2331151" cy="218655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CC5273A-1887-574D-ADC4-D61FB10D5284}"/>
                  </a:ext>
                </a:extLst>
              </p:cNvPr>
              <p:cNvSpPr/>
              <p:nvPr/>
            </p:nvSpPr>
            <p:spPr>
              <a:xfrm>
                <a:off x="6145501" y="1977254"/>
                <a:ext cx="1440491" cy="1306638"/>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2" name="Straight Arrow Connector 31">
            <a:extLst>
              <a:ext uri="{FF2B5EF4-FFF2-40B4-BE49-F238E27FC236}">
                <a16:creationId xmlns:a16="http://schemas.microsoft.com/office/drawing/2014/main" id="{34C20233-DAB6-2348-9D0F-C333DBC25A2C}"/>
              </a:ext>
            </a:extLst>
          </p:cNvPr>
          <p:cNvCxnSpPr>
            <a:cxnSpLocks/>
          </p:cNvCxnSpPr>
          <p:nvPr/>
        </p:nvCxnSpPr>
        <p:spPr>
          <a:xfrm flipV="1">
            <a:off x="1940734" y="2152427"/>
            <a:ext cx="1116420" cy="1085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6DC7A0-C412-3241-8974-D0BA83C12DFB}"/>
              </a:ext>
            </a:extLst>
          </p:cNvPr>
          <p:cNvSpPr txBox="1"/>
          <p:nvPr/>
        </p:nvSpPr>
        <p:spPr>
          <a:xfrm>
            <a:off x="2036033" y="1691516"/>
            <a:ext cx="749808" cy="369332"/>
          </a:xfrm>
          <a:prstGeom prst="rect">
            <a:avLst/>
          </a:prstGeom>
          <a:noFill/>
        </p:spPr>
        <p:txBody>
          <a:bodyPr wrap="square" rtlCol="0">
            <a:spAutoFit/>
          </a:bodyPr>
          <a:lstStyle/>
          <a:p>
            <a:pPr algn="ctr"/>
            <a:r>
              <a:rPr lang="en-US" dirty="0" err="1"/>
              <a:t>ssh</a:t>
            </a:r>
            <a:endParaRPr lang="en-US" dirty="0"/>
          </a:p>
        </p:txBody>
      </p:sp>
      <p:cxnSp>
        <p:nvCxnSpPr>
          <p:cNvPr id="34" name="Straight Arrow Connector 33">
            <a:extLst>
              <a:ext uri="{FF2B5EF4-FFF2-40B4-BE49-F238E27FC236}">
                <a16:creationId xmlns:a16="http://schemas.microsoft.com/office/drawing/2014/main" id="{039BB3F3-EC34-8248-B441-20808CCF42ED}"/>
              </a:ext>
            </a:extLst>
          </p:cNvPr>
          <p:cNvCxnSpPr>
            <a:cxnSpLocks/>
          </p:cNvCxnSpPr>
          <p:nvPr/>
        </p:nvCxnSpPr>
        <p:spPr>
          <a:xfrm>
            <a:off x="4427984" y="4508955"/>
            <a:ext cx="105422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760F2D-19D1-4E4D-B87E-E16B432952AD}"/>
              </a:ext>
            </a:extLst>
          </p:cNvPr>
          <p:cNvCxnSpPr>
            <a:cxnSpLocks/>
          </p:cNvCxnSpPr>
          <p:nvPr/>
        </p:nvCxnSpPr>
        <p:spPr>
          <a:xfrm flipV="1">
            <a:off x="3715894" y="3071787"/>
            <a:ext cx="7266" cy="67872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3FEC986-8C3C-674C-BD45-543DBEC3EF48}"/>
              </a:ext>
            </a:extLst>
          </p:cNvPr>
          <p:cNvSpPr txBox="1"/>
          <p:nvPr/>
        </p:nvSpPr>
        <p:spPr>
          <a:xfrm>
            <a:off x="940521" y="2830461"/>
            <a:ext cx="749808" cy="369332"/>
          </a:xfrm>
          <a:prstGeom prst="rect">
            <a:avLst/>
          </a:prstGeom>
          <a:noFill/>
        </p:spPr>
        <p:txBody>
          <a:bodyPr wrap="square" rtlCol="0">
            <a:spAutoFit/>
          </a:bodyPr>
          <a:lstStyle/>
          <a:p>
            <a:pPr algn="ctr"/>
            <a:r>
              <a:rPr lang="en-US" dirty="0"/>
              <a:t>USER</a:t>
            </a:r>
          </a:p>
        </p:txBody>
      </p:sp>
      <p:cxnSp>
        <p:nvCxnSpPr>
          <p:cNvPr id="54" name="Straight Arrow Connector 53">
            <a:extLst>
              <a:ext uri="{FF2B5EF4-FFF2-40B4-BE49-F238E27FC236}">
                <a16:creationId xmlns:a16="http://schemas.microsoft.com/office/drawing/2014/main" id="{403DAAFA-7A5D-0943-B53B-3A04F285512C}"/>
              </a:ext>
            </a:extLst>
          </p:cNvPr>
          <p:cNvCxnSpPr>
            <a:cxnSpLocks/>
          </p:cNvCxnSpPr>
          <p:nvPr/>
        </p:nvCxnSpPr>
        <p:spPr>
          <a:xfrm flipV="1">
            <a:off x="4495653" y="2134570"/>
            <a:ext cx="1116420" cy="1085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05BD3D9-A503-444D-89C9-58E7E913C8E1}"/>
              </a:ext>
            </a:extLst>
          </p:cNvPr>
          <p:cNvCxnSpPr>
            <a:cxnSpLocks/>
          </p:cNvCxnSpPr>
          <p:nvPr/>
        </p:nvCxnSpPr>
        <p:spPr>
          <a:xfrm>
            <a:off x="6842050" y="2627391"/>
            <a:ext cx="0" cy="44156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20D0106A-7A51-6A4A-99E7-031CB99F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96" y="1412776"/>
            <a:ext cx="720000" cy="720000"/>
          </a:xfrm>
          <a:prstGeom prst="rect">
            <a:avLst/>
          </a:prstGeom>
        </p:spPr>
      </p:pic>
      <p:pic>
        <p:nvPicPr>
          <p:cNvPr id="68" name="Picture 67">
            <a:extLst>
              <a:ext uri="{FF2B5EF4-FFF2-40B4-BE49-F238E27FC236}">
                <a16:creationId xmlns:a16="http://schemas.microsoft.com/office/drawing/2014/main" id="{527F9C48-2523-DA41-B29C-FEE7676F3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607" y="4028196"/>
            <a:ext cx="839106" cy="839106"/>
          </a:xfrm>
          <a:prstGeom prst="rect">
            <a:avLst/>
          </a:prstGeom>
        </p:spPr>
      </p:pic>
    </p:spTree>
    <p:extLst>
      <p:ext uri="{BB962C8B-B14F-4D97-AF65-F5344CB8AC3E}">
        <p14:creationId xmlns:p14="http://schemas.microsoft.com/office/powerpoint/2010/main" val="2861950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4"/>
            <a:ext cx="8363272" cy="4641379"/>
          </a:xfrm>
        </p:spPr>
        <p:txBody>
          <a:bodyPr>
            <a:noAutofit/>
          </a:bodyPr>
          <a:lstStyle/>
          <a:p>
            <a:pPr marL="0" indent="0">
              <a:buNone/>
            </a:pPr>
            <a:r>
              <a:rPr lang="en-US" sz="2000" dirty="0"/>
              <a:t>Supercomputers use batch systems to distribute computational tasks over the available nodes.</a:t>
            </a:r>
          </a:p>
          <a:p>
            <a:pPr marL="0" indent="0">
              <a:buNone/>
            </a:pPr>
            <a:endParaRPr lang="en-US" sz="2000" dirty="0"/>
          </a:p>
          <a:p>
            <a:pPr marL="0" indent="0">
              <a:buNone/>
            </a:pPr>
            <a:r>
              <a:rPr lang="en-US" sz="2000" dirty="0"/>
              <a:t>Instead of executing commands interactively, you prepare a </a:t>
            </a:r>
            <a:r>
              <a:rPr lang="en-US" sz="2000" b="1" i="1" dirty="0"/>
              <a:t>job script</a:t>
            </a:r>
            <a:endParaRPr lang="en-US" sz="2000" dirty="0"/>
          </a:p>
          <a:p>
            <a:pPr lvl="1">
              <a:lnSpc>
                <a:spcPct val="150000"/>
              </a:lnSpc>
            </a:pPr>
            <a:r>
              <a:rPr lang="en-US" sz="1800" dirty="0"/>
              <a:t>Script containing the commands to execute </a:t>
            </a:r>
          </a:p>
          <a:p>
            <a:pPr lvl="1">
              <a:lnSpc>
                <a:spcPct val="150000"/>
              </a:lnSpc>
            </a:pPr>
            <a:r>
              <a:rPr lang="en-US" sz="1800" dirty="0"/>
              <a:t>Resource characteristics (specific)</a:t>
            </a:r>
          </a:p>
          <a:p>
            <a:pPr lvl="1">
              <a:lnSpc>
                <a:spcPct val="150000"/>
              </a:lnSpc>
            </a:pPr>
            <a:endParaRPr lang="en-GB" sz="1000" dirty="0"/>
          </a:p>
          <a:p>
            <a:pPr marL="0" indent="0">
              <a:buNone/>
            </a:pPr>
            <a:r>
              <a:rPr lang="en-GB" sz="2000" dirty="0"/>
              <a:t>The batch system is responsible for allocating cores, processors or nodes to a job.</a:t>
            </a:r>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46</a:t>
            </a:fld>
            <a:endParaRPr lang="nl-NL" dirty="0"/>
          </a:p>
        </p:txBody>
      </p:sp>
      <p:pic>
        <p:nvPicPr>
          <p:cNvPr id="3" name="Picture 2">
            <a:extLst>
              <a:ext uri="{FF2B5EF4-FFF2-40B4-BE49-F238E27FC236}">
                <a16:creationId xmlns:a16="http://schemas.microsoft.com/office/drawing/2014/main" id="{4C792597-E9C7-264D-9E6F-5E2B7FD61138}"/>
              </a:ext>
            </a:extLst>
          </p:cNvPr>
          <p:cNvPicPr>
            <a:picLocks noChangeAspect="1"/>
          </p:cNvPicPr>
          <p:nvPr/>
        </p:nvPicPr>
        <p:blipFill>
          <a:blip r:embed="rId2"/>
          <a:stretch>
            <a:fillRect/>
          </a:stretch>
        </p:blipFill>
        <p:spPr>
          <a:xfrm>
            <a:off x="3918037" y="4797152"/>
            <a:ext cx="1307925" cy="1196751"/>
          </a:xfrm>
          <a:prstGeom prst="rect">
            <a:avLst/>
          </a:prstGeom>
        </p:spPr>
      </p:pic>
    </p:spTree>
    <p:extLst>
      <p:ext uri="{BB962C8B-B14F-4D97-AF65-F5344CB8AC3E}">
        <p14:creationId xmlns:p14="http://schemas.microsoft.com/office/powerpoint/2010/main" val="404567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12776"/>
            <a:ext cx="8363272" cy="4641379"/>
          </a:xfrm>
        </p:spPr>
        <p:txBody>
          <a:bodyPr>
            <a:noAutofit/>
          </a:bodyPr>
          <a:lstStyle/>
          <a:p>
            <a:pPr marL="0" indent="0">
              <a:buNone/>
            </a:pPr>
            <a:r>
              <a:rPr lang="en-US" sz="2000" dirty="0"/>
              <a:t>Advantages of a batch system are:</a:t>
            </a:r>
          </a:p>
          <a:p>
            <a:pPr marL="0" indent="0">
              <a:buNone/>
            </a:pPr>
            <a:endParaRPr lang="en-US" sz="2000" dirty="0"/>
          </a:p>
          <a:p>
            <a:r>
              <a:rPr lang="en-US" sz="1800" u="sng" dirty="0"/>
              <a:t>It allows to run MANY jobs at the same time. </a:t>
            </a:r>
          </a:p>
          <a:p>
            <a:pPr marL="0" indent="0">
              <a:buNone/>
            </a:pPr>
            <a:r>
              <a:rPr lang="en-US" sz="1600" dirty="0"/>
              <a:t>The system takes care that they are run efficiently on the available resources. </a:t>
            </a:r>
          </a:p>
          <a:p>
            <a:endParaRPr lang="en-US" sz="1000" dirty="0"/>
          </a:p>
          <a:p>
            <a:r>
              <a:rPr lang="en-US" sz="1800" u="sng" dirty="0"/>
              <a:t>Multiusers, queue system.</a:t>
            </a:r>
            <a:r>
              <a:rPr lang="en-US" sz="1800" dirty="0"/>
              <a:t> </a:t>
            </a:r>
          </a:p>
          <a:p>
            <a:pPr marL="0" indent="0">
              <a:buNone/>
            </a:pPr>
            <a:r>
              <a:rPr lang="en-US" sz="1600" dirty="0"/>
              <a:t>A batch system allows users to always submit jobs, even if a lot of people are using the system at the same time. In addition take care of budgeting and fair resource usage.</a:t>
            </a:r>
          </a:p>
          <a:p>
            <a:endParaRPr lang="en-US" sz="1000" dirty="0"/>
          </a:p>
          <a:p>
            <a:r>
              <a:rPr lang="en-US" sz="1800" u="sng" dirty="0"/>
              <a:t>System load balance. </a:t>
            </a:r>
          </a:p>
          <a:p>
            <a:pPr marL="0" indent="0">
              <a:buNone/>
            </a:pPr>
            <a:r>
              <a:rPr lang="en-US" sz="1600" dirty="0"/>
              <a:t>The system takes care of balancing the load across nodes and during time. In a batch system, most jobs may be submitted during office hours, but the scheduler will continue to start jobs at night as nodes become available.</a:t>
            </a:r>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47</a:t>
            </a:fld>
            <a:endParaRPr lang="nl-NL" dirty="0"/>
          </a:p>
        </p:txBody>
      </p:sp>
    </p:spTree>
    <p:extLst>
      <p:ext uri="{BB962C8B-B14F-4D97-AF65-F5344CB8AC3E}">
        <p14:creationId xmlns:p14="http://schemas.microsoft.com/office/powerpoint/2010/main" val="3219629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48</a:t>
            </a:fld>
            <a:endParaRPr lang="nl-NL" dirty="0"/>
          </a:p>
        </p:txBody>
      </p:sp>
      <p:sp>
        <p:nvSpPr>
          <p:cNvPr id="6" name="Content Placeholder 5">
            <a:extLst>
              <a:ext uri="{FF2B5EF4-FFF2-40B4-BE49-F238E27FC236}">
                <a16:creationId xmlns:a16="http://schemas.microsoft.com/office/drawing/2014/main" id="{1B4A328C-489E-324C-B0E9-ECF71726E67F}"/>
              </a:ext>
            </a:extLst>
          </p:cNvPr>
          <p:cNvSpPr>
            <a:spLocks noGrp="1"/>
          </p:cNvSpPr>
          <p:nvPr>
            <p:ph idx="1"/>
          </p:nvPr>
        </p:nvSpPr>
        <p:spPr/>
        <p:txBody>
          <a:bodyPr>
            <a:normAutofit/>
          </a:bodyPr>
          <a:lstStyle/>
          <a:p>
            <a:r>
              <a:rPr lang="en-US" sz="2400" b="1" dirty="0"/>
              <a:t>Queues</a:t>
            </a:r>
          </a:p>
          <a:p>
            <a:pPr marL="0" indent="0">
              <a:buNone/>
            </a:pPr>
            <a:r>
              <a:rPr lang="en-US" sz="2000" dirty="0"/>
              <a:t>There are several queues present in the machines and different users may access different queues.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5" name="Rectangle 4">
            <a:extLst>
              <a:ext uri="{FF2B5EF4-FFF2-40B4-BE49-F238E27FC236}">
                <a16:creationId xmlns:a16="http://schemas.microsoft.com/office/drawing/2014/main" id="{B03362D1-9D6C-F34F-8D05-3EE9A2C59BE1}"/>
              </a:ext>
            </a:extLst>
          </p:cNvPr>
          <p:cNvSpPr/>
          <p:nvPr/>
        </p:nvSpPr>
        <p:spPr>
          <a:xfrm>
            <a:off x="395536" y="2997192"/>
            <a:ext cx="8291264" cy="21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rgbClr val="F4F4F4"/>
              </a:solidFill>
              <a:latin typeface="Monaco" pitchFamily="2" charset="77"/>
            </a:endParaRPr>
          </a:p>
          <a:p>
            <a:r>
              <a:rPr lang="en-US" sz="1600" dirty="0">
                <a:solidFill>
                  <a:srgbClr val="F4F4F4"/>
                </a:solidFill>
                <a:latin typeface="Monaco" pitchFamily="2" charset="77"/>
              </a:rPr>
              <a:t>nct00004@login1:~&gt;</a:t>
            </a:r>
            <a:r>
              <a:rPr lang="en-US" sz="1600" dirty="0" err="1">
                <a:solidFill>
                  <a:srgbClr val="F4F4F4"/>
                </a:solidFill>
                <a:latin typeface="Monaco" pitchFamily="2" charset="77"/>
              </a:rPr>
              <a:t>bsc_queues</a:t>
            </a:r>
            <a:r>
              <a:rPr lang="en-US" sz="1600" dirty="0">
                <a:solidFill>
                  <a:srgbClr val="F4F4F4"/>
                </a:solidFill>
                <a:latin typeface="Monaco" pitchFamily="2" charset="77"/>
              </a:rPr>
              <a:t> </a:t>
            </a:r>
          </a:p>
          <a:p>
            <a:endParaRPr lang="en-US" sz="1600" dirty="0">
              <a:solidFill>
                <a:srgbClr val="F4F4F4"/>
              </a:solidFill>
              <a:latin typeface="Monaco" pitchFamily="2" charset="77"/>
            </a:endParaRPr>
          </a:p>
          <a:p>
            <a:r>
              <a:rPr lang="en-US" sz="1600" dirty="0">
                <a:solidFill>
                  <a:srgbClr val="F4F4F4"/>
                </a:solidFill>
                <a:latin typeface="Monaco" pitchFamily="2" charset="77"/>
              </a:rPr>
              <a:t>     QUEUE NAME   MAX TIME MAX  PROC</a:t>
            </a:r>
          </a:p>
          <a:p>
            <a:r>
              <a:rPr lang="en-US" sz="1600" dirty="0">
                <a:solidFill>
                  <a:srgbClr val="F4F4F4"/>
                </a:solidFill>
                <a:latin typeface="Monaco" pitchFamily="2" charset="77"/>
              </a:rPr>
              <a:t>          debug   02:00:00       768</a:t>
            </a:r>
          </a:p>
          <a:p>
            <a:r>
              <a:rPr lang="en-US" sz="1600" dirty="0">
                <a:solidFill>
                  <a:srgbClr val="F4F4F4"/>
                </a:solidFill>
                <a:latin typeface="Monaco" pitchFamily="2" charset="77"/>
              </a:rPr>
              <a:t>    interactive   02:00:00         4</a:t>
            </a:r>
          </a:p>
          <a:p>
            <a:r>
              <a:rPr lang="en-US" sz="1600" dirty="0">
                <a:solidFill>
                  <a:srgbClr val="F4F4F4"/>
                </a:solidFill>
                <a:latin typeface="Monaco" pitchFamily="2" charset="77"/>
              </a:rPr>
              <a:t>       training 2-00:00:00       768</a:t>
            </a:r>
          </a:p>
          <a:p>
            <a:endParaRPr lang="en-US" sz="1600" dirty="0">
              <a:solidFill>
                <a:srgbClr val="F4F4F4"/>
              </a:solidFill>
              <a:latin typeface="Monaco" pitchFamily="2" charset="77"/>
            </a:endParaRPr>
          </a:p>
        </p:txBody>
      </p:sp>
    </p:spTree>
    <p:extLst>
      <p:ext uri="{BB962C8B-B14F-4D97-AF65-F5344CB8AC3E}">
        <p14:creationId xmlns:p14="http://schemas.microsoft.com/office/powerpoint/2010/main" val="3101295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49</a:t>
            </a:fld>
            <a:endParaRPr lang="nl-NL" dirty="0"/>
          </a:p>
        </p:txBody>
      </p:sp>
      <p:sp>
        <p:nvSpPr>
          <p:cNvPr id="6" name="Content Placeholder 5">
            <a:extLst>
              <a:ext uri="{FF2B5EF4-FFF2-40B4-BE49-F238E27FC236}">
                <a16:creationId xmlns:a16="http://schemas.microsoft.com/office/drawing/2014/main" id="{1B4A328C-489E-324C-B0E9-ECF71726E67F}"/>
              </a:ext>
            </a:extLst>
          </p:cNvPr>
          <p:cNvSpPr>
            <a:spLocks noGrp="1"/>
          </p:cNvSpPr>
          <p:nvPr>
            <p:ph idx="1"/>
          </p:nvPr>
        </p:nvSpPr>
        <p:spPr/>
        <p:txBody>
          <a:bodyPr>
            <a:normAutofit/>
          </a:bodyPr>
          <a:lstStyle/>
          <a:p>
            <a:r>
              <a:rPr lang="en-US" sz="2000" b="1" dirty="0"/>
              <a:t>Submitting jobs with SLURM</a:t>
            </a:r>
          </a:p>
          <a:p>
            <a:pPr marL="0" indent="0">
              <a:buNone/>
            </a:pPr>
            <a:r>
              <a:rPr lang="en-US" sz="1600" dirty="0"/>
              <a:t>The method for submitting jobs is to use the SLURM </a:t>
            </a:r>
            <a:r>
              <a:rPr lang="en-US" sz="1600" b="1" dirty="0" err="1"/>
              <a:t>sbatch</a:t>
            </a:r>
            <a:r>
              <a:rPr lang="en-US" sz="1600" dirty="0"/>
              <a:t> directives directly.</a:t>
            </a:r>
          </a:p>
          <a:p>
            <a:pPr marL="0" indent="0">
              <a:lnSpc>
                <a:spcPct val="110000"/>
              </a:lnSpc>
              <a:buNone/>
            </a:pPr>
            <a:endParaRPr lang="en-US" sz="2000" dirty="0"/>
          </a:p>
          <a:p>
            <a:pPr marL="0" indent="0">
              <a:lnSpc>
                <a:spcPct val="150000"/>
              </a:lnSpc>
              <a:buNone/>
            </a:pPr>
            <a:r>
              <a:rPr lang="en-US" sz="2000" dirty="0"/>
              <a:t>- submits a “job script” to the queue system:</a:t>
            </a:r>
          </a:p>
          <a:p>
            <a:pPr marL="0" indent="0">
              <a:lnSpc>
                <a:spcPct val="300000"/>
              </a:lnSpc>
              <a:buNone/>
            </a:pPr>
            <a:r>
              <a:rPr lang="en-US" sz="2000" dirty="0"/>
              <a:t>- shows all the submitted jobs ant their status:</a:t>
            </a:r>
          </a:p>
          <a:p>
            <a:pPr marL="0" indent="0">
              <a:lnSpc>
                <a:spcPct val="300000"/>
              </a:lnSpc>
              <a:buNone/>
            </a:pPr>
            <a:r>
              <a:rPr lang="en-US" sz="2000" dirty="0"/>
              <a:t>- remove the job from the queue system:</a:t>
            </a:r>
          </a:p>
          <a:p>
            <a:pPr marL="0" indent="0">
              <a:lnSpc>
                <a:spcPct val="300000"/>
              </a:lnSpc>
              <a:buNone/>
            </a:pPr>
            <a:r>
              <a:rPr lang="en-US" sz="2000" dirty="0"/>
              <a:t>- run a command on the cluster</a:t>
            </a:r>
          </a:p>
        </p:txBody>
      </p:sp>
      <p:sp>
        <p:nvSpPr>
          <p:cNvPr id="7" name="Rectangle 6">
            <a:extLst>
              <a:ext uri="{FF2B5EF4-FFF2-40B4-BE49-F238E27FC236}">
                <a16:creationId xmlns:a16="http://schemas.microsoft.com/office/drawing/2014/main" id="{9F1D205A-ED2B-9D43-8217-7542F17B29ED}"/>
              </a:ext>
            </a:extLst>
          </p:cNvPr>
          <p:cNvSpPr/>
          <p:nvPr/>
        </p:nvSpPr>
        <p:spPr>
          <a:xfrm>
            <a:off x="389424" y="2996952"/>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sbatch</a:t>
            </a:r>
            <a:r>
              <a:rPr lang="en-US" sz="1600" dirty="0">
                <a:solidFill>
                  <a:srgbClr val="F4F4F4"/>
                </a:solidFill>
                <a:latin typeface="Monaco" pitchFamily="2" charset="77"/>
              </a:rPr>
              <a:t> &lt;job script&gt;</a:t>
            </a:r>
            <a:endParaRPr lang="en-US" sz="1600" dirty="0">
              <a:solidFill>
                <a:prstClr val="white"/>
              </a:solidFill>
              <a:latin typeface="Menlo" panose="020B0609030804020204" pitchFamily="49" charset="0"/>
            </a:endParaRPr>
          </a:p>
        </p:txBody>
      </p:sp>
      <p:sp>
        <p:nvSpPr>
          <p:cNvPr id="8" name="Rectangle 7">
            <a:extLst>
              <a:ext uri="{FF2B5EF4-FFF2-40B4-BE49-F238E27FC236}">
                <a16:creationId xmlns:a16="http://schemas.microsoft.com/office/drawing/2014/main" id="{5DEC02AA-2545-3D4C-9F50-1A2F794117B6}"/>
              </a:ext>
            </a:extLst>
          </p:cNvPr>
          <p:cNvSpPr/>
          <p:nvPr/>
        </p:nvSpPr>
        <p:spPr>
          <a:xfrm>
            <a:off x="389424" y="3861048"/>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squeue</a:t>
            </a:r>
            <a:endParaRPr lang="en-US" sz="1600" dirty="0">
              <a:solidFill>
                <a:prstClr val="white"/>
              </a:solidFill>
              <a:latin typeface="Menlo" panose="020B0609030804020204" pitchFamily="49" charset="0"/>
            </a:endParaRPr>
          </a:p>
        </p:txBody>
      </p:sp>
      <p:sp>
        <p:nvSpPr>
          <p:cNvPr id="9" name="Rectangle 8">
            <a:extLst>
              <a:ext uri="{FF2B5EF4-FFF2-40B4-BE49-F238E27FC236}">
                <a16:creationId xmlns:a16="http://schemas.microsoft.com/office/drawing/2014/main" id="{E67812CA-33FD-F24A-8F33-D9973D5FFAE0}"/>
              </a:ext>
            </a:extLst>
          </p:cNvPr>
          <p:cNvSpPr/>
          <p:nvPr/>
        </p:nvSpPr>
        <p:spPr>
          <a:xfrm>
            <a:off x="389424" y="4869200"/>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scancel</a:t>
            </a:r>
            <a:r>
              <a:rPr lang="en-US" sz="1600" dirty="0">
                <a:solidFill>
                  <a:srgbClr val="F4F4F4"/>
                </a:solidFill>
                <a:latin typeface="Monaco" pitchFamily="2" charset="77"/>
              </a:rPr>
              <a:t> &lt;</a:t>
            </a:r>
            <a:r>
              <a:rPr lang="en-US" sz="1600" dirty="0" err="1">
                <a:solidFill>
                  <a:srgbClr val="F4F4F4"/>
                </a:solidFill>
                <a:latin typeface="Monaco" pitchFamily="2" charset="77"/>
              </a:rPr>
              <a:t>jobid</a:t>
            </a:r>
            <a:r>
              <a:rPr lang="en-US" sz="1600" dirty="0">
                <a:solidFill>
                  <a:srgbClr val="F4F4F4"/>
                </a:solidFill>
                <a:latin typeface="Monaco" pitchFamily="2" charset="77"/>
              </a:rPr>
              <a:t>&gt;</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
        <p:nvSpPr>
          <p:cNvPr id="10" name="Rectangle 9">
            <a:extLst>
              <a:ext uri="{FF2B5EF4-FFF2-40B4-BE49-F238E27FC236}">
                <a16:creationId xmlns:a16="http://schemas.microsoft.com/office/drawing/2014/main" id="{3EC4FF1E-4E0D-F54E-8E91-6789E4579130}"/>
              </a:ext>
            </a:extLst>
          </p:cNvPr>
          <p:cNvSpPr/>
          <p:nvPr/>
        </p:nvSpPr>
        <p:spPr>
          <a:xfrm>
            <a:off x="389424" y="5805304"/>
            <a:ext cx="8291264"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ct val="20000"/>
              </a:spcBef>
            </a:pPr>
            <a:r>
              <a:rPr lang="en-US" sz="1600" dirty="0">
                <a:solidFill>
                  <a:prstClr val="white"/>
                </a:solidFill>
                <a:latin typeface="Menlo" panose="020B0609030804020204" pitchFamily="49" charset="0"/>
              </a:rPr>
              <a:t>nct00004@login1:~&gt; </a:t>
            </a:r>
            <a:r>
              <a:rPr lang="en-US" sz="1600" dirty="0" err="1">
                <a:solidFill>
                  <a:srgbClr val="F4F4F4"/>
                </a:solidFill>
                <a:latin typeface="Monaco" pitchFamily="2" charset="77"/>
              </a:rPr>
              <a:t>srun</a:t>
            </a:r>
            <a:r>
              <a:rPr lang="en-US" sz="1600" dirty="0">
                <a:solidFill>
                  <a:srgbClr val="F4F4F4"/>
                </a:solidFill>
                <a:latin typeface="Monaco" pitchFamily="2" charset="77"/>
              </a:rPr>
              <a:t> &lt;command&gt;</a:t>
            </a:r>
            <a:endParaRPr lang="en-US" sz="1600" dirty="0">
              <a:solidFill>
                <a:prstClr val="white"/>
              </a:solidFill>
              <a:latin typeface="Menlo" panose="020B0609030804020204" pitchFamily="49" charset="0"/>
            </a:endParaRPr>
          </a:p>
          <a:p>
            <a:pPr lvl="0">
              <a:spcBef>
                <a:spcPct val="20000"/>
              </a:spcBef>
            </a:pPr>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375901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3447-7A7D-D14B-95F4-EEB5213079B5}"/>
              </a:ext>
            </a:extLst>
          </p:cNvPr>
          <p:cNvSpPr>
            <a:spLocks noGrp="1"/>
          </p:cNvSpPr>
          <p:nvPr>
            <p:ph type="title"/>
          </p:nvPr>
        </p:nvSpPr>
        <p:spPr>
          <a:xfrm>
            <a:off x="457200" y="274638"/>
            <a:ext cx="8507288" cy="850106"/>
          </a:xfrm>
        </p:spPr>
        <p:txBody>
          <a:bodyPr/>
          <a:lstStyle/>
          <a:p>
            <a:r>
              <a:rPr lang="en-US" dirty="0"/>
              <a:t>Introduction to HPC - Outline</a:t>
            </a:r>
          </a:p>
        </p:txBody>
      </p:sp>
      <p:sp>
        <p:nvSpPr>
          <p:cNvPr id="3" name="Content Placeholder 2">
            <a:extLst>
              <a:ext uri="{FF2B5EF4-FFF2-40B4-BE49-F238E27FC236}">
                <a16:creationId xmlns:a16="http://schemas.microsoft.com/office/drawing/2014/main" id="{F48AE6D8-0A7C-2D41-87FA-D43957CD4E48}"/>
              </a:ext>
            </a:extLst>
          </p:cNvPr>
          <p:cNvSpPr>
            <a:spLocks noGrp="1"/>
          </p:cNvSpPr>
          <p:nvPr>
            <p:ph idx="1"/>
          </p:nvPr>
        </p:nvSpPr>
        <p:spPr>
          <a:xfrm>
            <a:off x="457200" y="1268760"/>
            <a:ext cx="8229600" cy="4857403"/>
          </a:xfrm>
        </p:spPr>
        <p:txBody>
          <a:bodyPr>
            <a:normAutofit/>
          </a:bodyPr>
          <a:lstStyle/>
          <a:p>
            <a:pPr>
              <a:lnSpc>
                <a:spcPct val="200000"/>
              </a:lnSpc>
            </a:pPr>
            <a:r>
              <a:rPr lang="en-US" dirty="0"/>
              <a:t>What is a Supercomputer?</a:t>
            </a:r>
          </a:p>
          <a:p>
            <a:pPr lvl="1"/>
            <a:r>
              <a:rPr lang="en-US" sz="1800" dirty="0"/>
              <a:t>Working on a Supercomputer</a:t>
            </a:r>
          </a:p>
          <a:p>
            <a:pPr lvl="1"/>
            <a:r>
              <a:rPr lang="en-US" sz="1800" dirty="0"/>
              <a:t>Supercomputer access and usage</a:t>
            </a:r>
            <a:endParaRPr lang="en-US" dirty="0"/>
          </a:p>
          <a:p>
            <a:pPr>
              <a:lnSpc>
                <a:spcPct val="200000"/>
              </a:lnSpc>
            </a:pPr>
            <a:r>
              <a:rPr lang="en-US" dirty="0"/>
              <a:t>Getting started with HPC</a:t>
            </a:r>
          </a:p>
          <a:p>
            <a:pPr lvl="1"/>
            <a:r>
              <a:rPr lang="en-US" sz="1800" dirty="0"/>
              <a:t>Linux basic command </a:t>
            </a:r>
          </a:p>
          <a:p>
            <a:pPr lvl="1"/>
            <a:r>
              <a:rPr lang="en-US" sz="1800" dirty="0"/>
              <a:t>Bash scripting</a:t>
            </a:r>
          </a:p>
          <a:p>
            <a:pPr>
              <a:lnSpc>
                <a:spcPct val="200000"/>
              </a:lnSpc>
            </a:pPr>
            <a:r>
              <a:rPr lang="en-US" dirty="0"/>
              <a:t>Running jobs</a:t>
            </a:r>
          </a:p>
          <a:p>
            <a:pPr lvl="1"/>
            <a:r>
              <a:rPr lang="en-US" sz="1800" dirty="0"/>
              <a:t>Use the batch system</a:t>
            </a:r>
          </a:p>
          <a:p>
            <a:pPr lvl="1"/>
            <a:r>
              <a:rPr lang="en-US" sz="1800" dirty="0"/>
              <a:t>Execute parallel programs</a:t>
            </a:r>
            <a:endParaRPr lang="en-US" dirty="0"/>
          </a:p>
          <a:p>
            <a:pPr>
              <a:lnSpc>
                <a:spcPct val="200000"/>
              </a:lnSpc>
            </a:pPr>
            <a:endParaRPr lang="en-US" dirty="0"/>
          </a:p>
        </p:txBody>
      </p:sp>
      <p:sp>
        <p:nvSpPr>
          <p:cNvPr id="4" name="Slide Number Placeholder 3">
            <a:extLst>
              <a:ext uri="{FF2B5EF4-FFF2-40B4-BE49-F238E27FC236}">
                <a16:creationId xmlns:a16="http://schemas.microsoft.com/office/drawing/2014/main" id="{FAF4ACFE-CE60-EA43-8F25-F289D8BB296C}"/>
              </a:ext>
            </a:extLst>
          </p:cNvPr>
          <p:cNvSpPr>
            <a:spLocks noGrp="1"/>
          </p:cNvSpPr>
          <p:nvPr>
            <p:ph type="sldNum" sz="quarter" idx="12"/>
          </p:nvPr>
        </p:nvSpPr>
        <p:spPr/>
        <p:txBody>
          <a:bodyPr/>
          <a:lstStyle/>
          <a:p>
            <a:fld id="{5E8D41EB-9C43-490C-9145-7EDE525ABBF5}" type="slidenum">
              <a:rPr lang="nl-NL" smtClean="0"/>
              <a:pPr/>
              <a:t>5</a:t>
            </a:fld>
            <a:endParaRPr lang="nl-NL" dirty="0"/>
          </a:p>
        </p:txBody>
      </p:sp>
    </p:spTree>
    <p:extLst>
      <p:ext uri="{BB962C8B-B14F-4D97-AF65-F5344CB8AC3E}">
        <p14:creationId xmlns:p14="http://schemas.microsoft.com/office/powerpoint/2010/main" val="553947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a:xfrm>
            <a:off x="457200" y="274638"/>
            <a:ext cx="8229600" cy="850106"/>
          </a:xfrm>
        </p:spPr>
        <p:txBody>
          <a:bodyPr/>
          <a:lstStyle/>
          <a:p>
            <a:r>
              <a:rPr lang="en-US" dirty="0"/>
              <a:t>Batch system</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50</a:t>
            </a:fld>
            <a:endParaRPr lang="nl-NL" dirty="0"/>
          </a:p>
        </p:txBody>
      </p:sp>
      <p:sp>
        <p:nvSpPr>
          <p:cNvPr id="6" name="Content Placeholder 5">
            <a:extLst>
              <a:ext uri="{FF2B5EF4-FFF2-40B4-BE49-F238E27FC236}">
                <a16:creationId xmlns:a16="http://schemas.microsoft.com/office/drawing/2014/main" id="{1B4A328C-489E-324C-B0E9-ECF71726E67F}"/>
              </a:ext>
            </a:extLst>
          </p:cNvPr>
          <p:cNvSpPr>
            <a:spLocks noGrp="1"/>
          </p:cNvSpPr>
          <p:nvPr>
            <p:ph idx="1"/>
          </p:nvPr>
        </p:nvSpPr>
        <p:spPr/>
        <p:txBody>
          <a:bodyPr>
            <a:normAutofit/>
          </a:bodyPr>
          <a:lstStyle/>
          <a:p>
            <a:r>
              <a:rPr lang="en-US" sz="2000" b="1" dirty="0"/>
              <a:t>SLURM Job directives</a:t>
            </a:r>
          </a:p>
          <a:p>
            <a:pPr marL="0" indent="0">
              <a:buNone/>
            </a:pPr>
            <a:r>
              <a:rPr lang="en-US" sz="1600" dirty="0"/>
              <a:t>A job script must contain directives to inform the batch system about the characteristics of the job. This directives appear as comments (#SBATCH) in the job script and have to conform with the </a:t>
            </a:r>
            <a:r>
              <a:rPr lang="en-US" sz="1600" dirty="0" err="1"/>
              <a:t>sbatch</a:t>
            </a:r>
            <a:r>
              <a:rPr lang="en-US" sz="1600" dirty="0"/>
              <a:t> syntax.</a:t>
            </a:r>
          </a:p>
          <a:p>
            <a:pPr marL="0" indent="0">
              <a:buNone/>
            </a:pPr>
            <a:endParaRPr lang="en-GB" sz="1600" dirty="0"/>
          </a:p>
          <a:p>
            <a:pPr marL="0" indent="0">
              <a:lnSpc>
                <a:spcPct val="150000"/>
              </a:lnSpc>
              <a:spcBef>
                <a:spcPts val="0"/>
              </a:spcBef>
              <a:buClrTx/>
              <a:buNone/>
            </a:pPr>
            <a:r>
              <a:rPr lang="en-US" sz="1400" dirty="0">
                <a:solidFill>
                  <a:prstClr val="black"/>
                </a:solidFill>
                <a:latin typeface="Monaco" pitchFamily="2" charset="77"/>
              </a:rPr>
              <a:t>#SBATCH --nodes=&lt;</a:t>
            </a:r>
            <a:r>
              <a:rPr lang="en-US" sz="1400" dirty="0" err="1">
                <a:solidFill>
                  <a:prstClr val="black"/>
                </a:solidFill>
                <a:latin typeface="Monaco" pitchFamily="2" charset="77"/>
              </a:rPr>
              <a:t>num</a:t>
            </a:r>
            <a:r>
              <a:rPr lang="en-US" sz="1400" dirty="0">
                <a:solidFill>
                  <a:prstClr val="black"/>
                </a:solidFill>
                <a:latin typeface="Monaco" pitchFamily="2" charset="77"/>
              </a:rPr>
              <a:t>&gt;</a:t>
            </a:r>
            <a:r>
              <a:rPr lang="en-US" sz="1400" dirty="0">
                <a:solidFill>
                  <a:prstClr val="black"/>
                </a:solidFill>
              </a:rPr>
              <a:t>		request for &lt;</a:t>
            </a:r>
            <a:r>
              <a:rPr lang="en-US" sz="1400" dirty="0" err="1">
                <a:solidFill>
                  <a:prstClr val="black"/>
                </a:solidFill>
              </a:rPr>
              <a:t>num</a:t>
            </a:r>
            <a:r>
              <a:rPr lang="en-US" sz="1400" dirty="0">
                <a:solidFill>
                  <a:prstClr val="black"/>
                </a:solidFill>
              </a:rPr>
              <a:t>&gt; compute node</a:t>
            </a:r>
          </a:p>
          <a:p>
            <a:pPr marL="0" indent="0">
              <a:lnSpc>
                <a:spcPct val="150000"/>
              </a:lnSpc>
              <a:spcBef>
                <a:spcPts val="0"/>
              </a:spcBef>
              <a:buNone/>
            </a:pPr>
            <a:r>
              <a:rPr lang="en-US" sz="1400" dirty="0">
                <a:solidFill>
                  <a:prstClr val="black"/>
                </a:solidFill>
                <a:latin typeface="Monaco" pitchFamily="2" charset="77"/>
              </a:rPr>
              <a:t>#SBATCH --</a:t>
            </a:r>
            <a:r>
              <a:rPr lang="en-US" sz="1400" dirty="0" err="1">
                <a:solidFill>
                  <a:prstClr val="black"/>
                </a:solidFill>
                <a:latin typeface="Monaco" pitchFamily="2" charset="77"/>
              </a:rPr>
              <a:t>ntasks</a:t>
            </a:r>
            <a:r>
              <a:rPr lang="en-US" sz="1400" dirty="0">
                <a:solidFill>
                  <a:prstClr val="black"/>
                </a:solidFill>
                <a:latin typeface="Monaco" pitchFamily="2" charset="77"/>
              </a:rPr>
              <a:t>=&lt;</a:t>
            </a:r>
            <a:r>
              <a:rPr lang="en-US" sz="1400" dirty="0" err="1">
                <a:solidFill>
                  <a:prstClr val="black"/>
                </a:solidFill>
                <a:latin typeface="Monaco" pitchFamily="2" charset="77"/>
              </a:rPr>
              <a:t>num</a:t>
            </a:r>
            <a:r>
              <a:rPr lang="en-US" sz="1400" dirty="0">
                <a:solidFill>
                  <a:prstClr val="black"/>
                </a:solidFill>
                <a:latin typeface="Monaco" pitchFamily="2" charset="77"/>
              </a:rPr>
              <a:t>&gt;</a:t>
            </a:r>
            <a:r>
              <a:rPr lang="en-US" sz="1400" dirty="0">
                <a:solidFill>
                  <a:prstClr val="black"/>
                </a:solidFill>
              </a:rPr>
              <a:t>		the number of processes to start</a:t>
            </a:r>
          </a:p>
          <a:p>
            <a:pPr marL="0" indent="0">
              <a:lnSpc>
                <a:spcPct val="150000"/>
              </a:lnSpc>
              <a:spcBef>
                <a:spcPts val="0"/>
              </a:spcBef>
              <a:buNone/>
            </a:pPr>
            <a:r>
              <a:rPr lang="en-US" sz="1400" dirty="0">
                <a:solidFill>
                  <a:prstClr val="black"/>
                </a:solidFill>
                <a:latin typeface="Monaco" pitchFamily="2" charset="77"/>
              </a:rPr>
              <a:t>#SBATCH --time=DD-HH:MM:SS</a:t>
            </a:r>
            <a:r>
              <a:rPr lang="en-US" sz="1400" dirty="0">
                <a:solidFill>
                  <a:prstClr val="black"/>
                </a:solidFill>
              </a:rPr>
              <a:t>	total wall clock time of the job</a:t>
            </a:r>
          </a:p>
          <a:p>
            <a:pPr marL="0" indent="0">
              <a:lnSpc>
                <a:spcPct val="150000"/>
              </a:lnSpc>
              <a:spcBef>
                <a:spcPts val="0"/>
              </a:spcBef>
              <a:buNone/>
            </a:pPr>
            <a:r>
              <a:rPr lang="en-US" sz="1400" dirty="0">
                <a:solidFill>
                  <a:prstClr val="black"/>
                </a:solidFill>
                <a:latin typeface="Monaco" pitchFamily="2" charset="77"/>
              </a:rPr>
              <a:t>#SBATCH --</a:t>
            </a:r>
            <a:r>
              <a:rPr lang="en-US" sz="1400" dirty="0" err="1">
                <a:solidFill>
                  <a:prstClr val="black"/>
                </a:solidFill>
                <a:latin typeface="Monaco" pitchFamily="2" charset="77"/>
              </a:rPr>
              <a:t>qos</a:t>
            </a:r>
            <a:r>
              <a:rPr lang="en-US" sz="1400" dirty="0">
                <a:solidFill>
                  <a:prstClr val="black"/>
                </a:solidFill>
                <a:latin typeface="Monaco" pitchFamily="2" charset="77"/>
              </a:rPr>
              <a:t>=&lt;queue&gt;	</a:t>
            </a:r>
            <a:r>
              <a:rPr lang="en-US" sz="1400" dirty="0">
                <a:solidFill>
                  <a:prstClr val="black"/>
                </a:solidFill>
              </a:rPr>
              <a:t>	requesting a specific queue</a:t>
            </a:r>
          </a:p>
          <a:p>
            <a:pPr marL="0" indent="0">
              <a:lnSpc>
                <a:spcPct val="150000"/>
              </a:lnSpc>
              <a:spcBef>
                <a:spcPts val="0"/>
              </a:spcBef>
              <a:buNone/>
            </a:pPr>
            <a:r>
              <a:rPr lang="en-US" sz="1400" dirty="0">
                <a:solidFill>
                  <a:prstClr val="black"/>
                </a:solidFill>
                <a:latin typeface="Monaco" pitchFamily="2" charset="77"/>
              </a:rPr>
              <a:t>#SBATCH --task=&lt;queue&gt;	</a:t>
            </a:r>
            <a:r>
              <a:rPr lang="en-US" sz="1400" dirty="0">
                <a:solidFill>
                  <a:prstClr val="black"/>
                </a:solidFill>
              </a:rPr>
              <a:t>	requesting a specific queue</a:t>
            </a:r>
          </a:p>
          <a:p>
            <a:pPr marL="0" indent="0">
              <a:lnSpc>
                <a:spcPct val="150000"/>
              </a:lnSpc>
              <a:spcBef>
                <a:spcPts val="0"/>
              </a:spcBef>
              <a:buNone/>
            </a:pPr>
            <a:r>
              <a:rPr lang="en-US" sz="1400" dirty="0">
                <a:solidFill>
                  <a:prstClr val="black"/>
                </a:solidFill>
                <a:latin typeface="Monaco" pitchFamily="2" charset="77"/>
              </a:rPr>
              <a:t>#SBATCH --output=&lt;file&gt;		</a:t>
            </a:r>
            <a:r>
              <a:rPr lang="en-US" sz="1400" dirty="0">
                <a:solidFill>
                  <a:prstClr val="black"/>
                </a:solidFill>
                <a:latin typeface="Avenir Next" panose="020B0503020202020204" pitchFamily="34" charset="0"/>
              </a:rPr>
              <a:t>name of the file where </a:t>
            </a:r>
            <a:r>
              <a:rPr lang="en-US" sz="1400" dirty="0" err="1">
                <a:solidFill>
                  <a:prstClr val="black"/>
                </a:solidFill>
                <a:latin typeface="Avenir Next" panose="020B0503020202020204" pitchFamily="34" charset="0"/>
              </a:rPr>
              <a:t>std</a:t>
            </a:r>
            <a:r>
              <a:rPr lang="en-US" sz="1400" dirty="0">
                <a:solidFill>
                  <a:prstClr val="black"/>
                </a:solidFill>
                <a:latin typeface="Avenir Next" panose="020B0503020202020204" pitchFamily="34" charset="0"/>
              </a:rPr>
              <a:t> out is printed</a:t>
            </a:r>
          </a:p>
          <a:p>
            <a:pPr marL="0" indent="0">
              <a:lnSpc>
                <a:spcPct val="150000"/>
              </a:lnSpc>
              <a:spcBef>
                <a:spcPts val="0"/>
              </a:spcBef>
              <a:buNone/>
            </a:pPr>
            <a:r>
              <a:rPr lang="en-US" sz="1400" dirty="0">
                <a:solidFill>
                  <a:prstClr val="black"/>
                </a:solidFill>
                <a:latin typeface="Monaco" pitchFamily="2" charset="77"/>
              </a:rPr>
              <a:t>#SBATCH --tasks-per-node=&lt;</a:t>
            </a:r>
            <a:r>
              <a:rPr lang="en-US" sz="1400" dirty="0" err="1">
                <a:solidFill>
                  <a:prstClr val="black"/>
                </a:solidFill>
                <a:latin typeface="Monaco" pitchFamily="2" charset="77"/>
              </a:rPr>
              <a:t>num</a:t>
            </a:r>
            <a:r>
              <a:rPr lang="en-US" sz="1400" dirty="0">
                <a:solidFill>
                  <a:prstClr val="black"/>
                </a:solidFill>
                <a:latin typeface="Monaco" pitchFamily="2" charset="77"/>
              </a:rPr>
              <a:t>&gt;</a:t>
            </a:r>
          </a:p>
          <a:p>
            <a:pPr marL="0" indent="0">
              <a:lnSpc>
                <a:spcPct val="150000"/>
              </a:lnSpc>
              <a:spcBef>
                <a:spcPts val="0"/>
              </a:spcBef>
              <a:buNone/>
            </a:pPr>
            <a:r>
              <a:rPr lang="en-US" sz="1400" dirty="0">
                <a:solidFill>
                  <a:prstClr val="black"/>
                </a:solidFill>
                <a:latin typeface="Monaco" pitchFamily="2" charset="77"/>
              </a:rPr>
              <a:t>#SBATCH --</a:t>
            </a:r>
            <a:r>
              <a:rPr lang="en-US" sz="1400" dirty="0" err="1">
                <a:solidFill>
                  <a:prstClr val="black"/>
                </a:solidFill>
                <a:latin typeface="Monaco" pitchFamily="2" charset="77"/>
              </a:rPr>
              <a:t>cpus</a:t>
            </a:r>
            <a:r>
              <a:rPr lang="en-US" sz="1400" dirty="0">
                <a:solidFill>
                  <a:prstClr val="black"/>
                </a:solidFill>
                <a:latin typeface="Monaco" pitchFamily="2" charset="77"/>
              </a:rPr>
              <a:t>-per-task=&lt;</a:t>
            </a:r>
            <a:r>
              <a:rPr lang="en-US" sz="1400" dirty="0" err="1">
                <a:solidFill>
                  <a:prstClr val="black"/>
                </a:solidFill>
                <a:latin typeface="Monaco" pitchFamily="2" charset="77"/>
              </a:rPr>
              <a:t>num</a:t>
            </a:r>
            <a:r>
              <a:rPr lang="en-US" sz="1400" dirty="0">
                <a:solidFill>
                  <a:prstClr val="black"/>
                </a:solidFill>
                <a:latin typeface="Monaco" pitchFamily="2" charset="77"/>
              </a:rPr>
              <a:t>&gt;</a:t>
            </a:r>
          </a:p>
          <a:p>
            <a:pPr marL="0" indent="0">
              <a:lnSpc>
                <a:spcPct val="150000"/>
              </a:lnSpc>
              <a:spcBef>
                <a:spcPts val="0"/>
              </a:spcBef>
              <a:buNone/>
            </a:pPr>
            <a:endParaRPr lang="en-US" sz="1400" dirty="0">
              <a:solidFill>
                <a:prstClr val="black"/>
              </a:solidFill>
            </a:endParaRPr>
          </a:p>
          <a:p>
            <a:pPr marL="0" indent="0">
              <a:lnSpc>
                <a:spcPct val="150000"/>
              </a:lnSpc>
              <a:spcBef>
                <a:spcPts val="0"/>
              </a:spcBef>
              <a:buNone/>
            </a:pPr>
            <a:endParaRPr lang="en-US" sz="1400" dirty="0">
              <a:solidFill>
                <a:prstClr val="black"/>
              </a:solidFill>
            </a:endParaRPr>
          </a:p>
          <a:p>
            <a:pPr marL="0" indent="0">
              <a:lnSpc>
                <a:spcPct val="150000"/>
              </a:lnSpc>
              <a:spcBef>
                <a:spcPts val="0"/>
              </a:spcBef>
              <a:buNone/>
            </a:pPr>
            <a:endParaRPr lang="en-US" sz="1400" dirty="0">
              <a:solidFill>
                <a:prstClr val="black"/>
              </a:solidFill>
            </a:endParaRPr>
          </a:p>
          <a:p>
            <a:pPr marL="0" indent="0">
              <a:buNone/>
            </a:pPr>
            <a:endParaRPr lang="en-US" sz="2000" dirty="0"/>
          </a:p>
        </p:txBody>
      </p:sp>
    </p:spTree>
    <p:extLst>
      <p:ext uri="{BB962C8B-B14F-4D97-AF65-F5344CB8AC3E}">
        <p14:creationId xmlns:p14="http://schemas.microsoft.com/office/powerpoint/2010/main" val="254618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endParaRPr lang="en-GB" sz="2400" b="1" dirty="0"/>
          </a:p>
          <a:p>
            <a:pPr marL="0" indent="0">
              <a:buNone/>
            </a:pPr>
            <a:endParaRPr lang="en-GB" sz="2400" b="1" dirty="0"/>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Batch system - Ex1</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51</a:t>
            </a:fld>
            <a:endParaRPr lang="nl-NL" dirty="0"/>
          </a:p>
        </p:txBody>
      </p:sp>
      <p:sp>
        <p:nvSpPr>
          <p:cNvPr id="6" name="Content Placeholder 4">
            <a:extLst>
              <a:ext uri="{FF2B5EF4-FFF2-40B4-BE49-F238E27FC236}">
                <a16:creationId xmlns:a16="http://schemas.microsoft.com/office/drawing/2014/main" id="{069F3175-2263-9940-8B9B-D1C9F1E769AA}"/>
              </a:ext>
            </a:extLst>
          </p:cNvPr>
          <p:cNvSpPr txBox="1">
            <a:spLocks/>
          </p:cNvSpPr>
          <p:nvPr/>
        </p:nvSpPr>
        <p:spPr>
          <a:xfrm>
            <a:off x="457200" y="1484785"/>
            <a:ext cx="8229600" cy="1152128"/>
          </a:xfrm>
          <a:prstGeom prst="rect">
            <a:avLst/>
          </a:prstGeom>
        </p:spPr>
        <p:txBody>
          <a:bodyPr vert="horz" lIns="91440" tIns="45720" rIns="91440" bIns="45720" numCol="1" rtlCol="0">
            <a:no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400" u="sng" dirty="0"/>
              <a:t>SLURM sequential</a:t>
            </a:r>
            <a:endParaRPr lang="en-GB" sz="2400" b="1" u="sng" dirty="0"/>
          </a:p>
          <a:p>
            <a:pPr marL="0" indent="0" algn="ctr">
              <a:lnSpc>
                <a:spcPct val="200000"/>
              </a:lnSpc>
              <a:buFont typeface="Arial" panose="020B0604020202020204" pitchFamily="34" charset="0"/>
              <a:buNone/>
            </a:pPr>
            <a:r>
              <a:rPr lang="en-GB" sz="2000" dirty="0"/>
              <a:t>batch-sys/slurm1.sub</a:t>
            </a:r>
          </a:p>
          <a:p>
            <a:pPr marL="0" indent="0" algn="ctr">
              <a:lnSpc>
                <a:spcPct val="200000"/>
              </a:lnSpc>
              <a:buFont typeface="Arial" panose="020B0604020202020204" pitchFamily="34" charset="0"/>
              <a:buNone/>
            </a:pPr>
            <a:endParaRPr lang="en-GB" sz="2000" dirty="0"/>
          </a:p>
          <a:p>
            <a:pPr marL="0" indent="0" algn="ctr">
              <a:lnSpc>
                <a:spcPct val="200000"/>
              </a:lnSpc>
              <a:buFont typeface="Arial" panose="020B0604020202020204" pitchFamily="34" charset="0"/>
              <a:buNone/>
            </a:pPr>
            <a:endParaRPr lang="en-GB" sz="2000" dirty="0"/>
          </a:p>
          <a:p>
            <a:pPr marL="0" indent="0">
              <a:buFont typeface="Arial" panose="020B0604020202020204" pitchFamily="34" charset="0"/>
              <a:buNone/>
            </a:pPr>
            <a:r>
              <a:rPr lang="en-GB" sz="2400" u="sng" dirty="0"/>
              <a:t>SLURM </a:t>
            </a:r>
            <a:r>
              <a:rPr lang="en-GB" sz="2400" u="sng" dirty="0" err="1"/>
              <a:t>multinode</a:t>
            </a:r>
            <a:endParaRPr lang="en-GB" sz="2400" b="1" u="sng" dirty="0"/>
          </a:p>
          <a:p>
            <a:pPr marL="0" indent="0" algn="ctr">
              <a:lnSpc>
                <a:spcPct val="200000"/>
              </a:lnSpc>
              <a:buFont typeface="Arial" panose="020B0604020202020204" pitchFamily="34" charset="0"/>
              <a:buNone/>
            </a:pPr>
            <a:r>
              <a:rPr lang="en-GB" sz="1800" dirty="0"/>
              <a:t>batch-sys/slurm2.sub</a:t>
            </a:r>
          </a:p>
          <a:p>
            <a:pPr marL="0" indent="0" algn="ctr">
              <a:lnSpc>
                <a:spcPct val="200000"/>
              </a:lnSpc>
              <a:buFont typeface="Arial" panose="020B0604020202020204" pitchFamily="34" charset="0"/>
              <a:buNone/>
            </a:pPr>
            <a:endParaRPr lang="en-GB" sz="1800" dirty="0"/>
          </a:p>
          <a:p>
            <a:pPr marL="0" indent="0" algn="ctr">
              <a:lnSpc>
                <a:spcPct val="200000"/>
              </a:lnSpc>
              <a:buFont typeface="Arial" panose="020B0604020202020204" pitchFamily="34" charset="0"/>
              <a:buNone/>
            </a:pPr>
            <a:endParaRPr lang="en-GB" sz="2000" dirty="0"/>
          </a:p>
          <a:p>
            <a:pPr marL="0" indent="0">
              <a:buFont typeface="Arial" panose="020B0604020202020204" pitchFamily="34" charset="0"/>
              <a:buNone/>
            </a:pPr>
            <a:endParaRPr lang="en-GB" sz="2400" dirty="0"/>
          </a:p>
        </p:txBody>
      </p:sp>
    </p:spTree>
    <p:extLst>
      <p:ext uri="{BB962C8B-B14F-4D97-AF65-F5344CB8AC3E}">
        <p14:creationId xmlns:p14="http://schemas.microsoft.com/office/powerpoint/2010/main" val="527421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dirty="0"/>
              <a:t>Some software packages require certain settings in your user environment, like paths and environment variables.</a:t>
            </a:r>
          </a:p>
          <a:p>
            <a:pPr marL="0" lvl="0" indent="0">
              <a:lnSpc>
                <a:spcPct val="200000"/>
              </a:lnSpc>
              <a:spcBef>
                <a:spcPts val="0"/>
              </a:spcBef>
              <a:buNone/>
              <a:defRPr/>
            </a:pPr>
            <a:r>
              <a:rPr lang="en-US" sz="2000" b="1" dirty="0"/>
              <a:t>Environment Modules</a:t>
            </a:r>
            <a:endParaRPr lang="en-US" sz="2000" dirty="0"/>
          </a:p>
          <a:p>
            <a:pPr lvl="1">
              <a:lnSpc>
                <a:spcPct val="150000"/>
              </a:lnSpc>
              <a:spcBef>
                <a:spcPts val="0"/>
              </a:spcBef>
            </a:pPr>
            <a:r>
              <a:rPr lang="en-US" sz="1600" dirty="0"/>
              <a:t>Provide lots of useful software </a:t>
            </a:r>
            <a:r>
              <a:rPr lang="en-US" sz="1600" dirty="0" err="1"/>
              <a:t>packges</a:t>
            </a:r>
            <a:endParaRPr lang="en-US" sz="1600" dirty="0"/>
          </a:p>
          <a:p>
            <a:pPr lvl="1">
              <a:lnSpc>
                <a:spcPct val="150000"/>
              </a:lnSpc>
              <a:spcBef>
                <a:spcPts val="0"/>
              </a:spcBef>
            </a:pPr>
            <a:r>
              <a:rPr lang="en-US" sz="1600" dirty="0"/>
              <a:t>In many different versions</a:t>
            </a:r>
          </a:p>
          <a:p>
            <a:pPr lvl="1">
              <a:lnSpc>
                <a:spcPct val="150000"/>
              </a:lnSpc>
              <a:spcBef>
                <a:spcPts val="0"/>
              </a:spcBef>
            </a:pPr>
            <a:r>
              <a:rPr lang="en-US" sz="1600" dirty="0"/>
              <a:t>Maintained by experts</a:t>
            </a:r>
          </a:p>
          <a:p>
            <a:pPr lvl="1">
              <a:lnSpc>
                <a:spcPct val="150000"/>
              </a:lnSpc>
              <a:spcBef>
                <a:spcPts val="0"/>
              </a:spcBef>
            </a:pPr>
            <a:r>
              <a:rPr lang="en-US" sz="1600" dirty="0"/>
              <a:t>Optimized for the architecture</a:t>
            </a:r>
          </a:p>
          <a:p>
            <a:pPr>
              <a:lnSpc>
                <a:spcPct val="150000"/>
              </a:lnSpc>
              <a:spcBef>
                <a:spcPts val="0"/>
              </a:spcBef>
              <a:buClrTx/>
            </a:pPr>
            <a:r>
              <a:rPr lang="en-US" sz="2000" dirty="0"/>
              <a:t>Programming and scripting languages: Python, R, </a:t>
            </a:r>
            <a:r>
              <a:rPr lang="en-US" sz="2000" dirty="0" err="1"/>
              <a:t>Matlab</a:t>
            </a:r>
            <a:endParaRPr lang="en-US" sz="2000" dirty="0"/>
          </a:p>
          <a:p>
            <a:pPr>
              <a:lnSpc>
                <a:spcPct val="150000"/>
              </a:lnSpc>
              <a:spcBef>
                <a:spcPts val="0"/>
              </a:spcBef>
              <a:buClrTx/>
            </a:pPr>
            <a:r>
              <a:rPr lang="en-US" sz="2000" dirty="0"/>
              <a:t>Compilers for C, C++, Fortran</a:t>
            </a:r>
          </a:p>
          <a:p>
            <a:pPr>
              <a:lnSpc>
                <a:spcPct val="150000"/>
              </a:lnSpc>
              <a:spcBef>
                <a:spcPts val="0"/>
              </a:spcBef>
              <a:buClrTx/>
            </a:pPr>
            <a:r>
              <a:rPr lang="en-US" sz="2000" dirty="0"/>
              <a:t>Specialized libraries (MKL, </a:t>
            </a:r>
            <a:r>
              <a:rPr lang="en-US" sz="2000" dirty="0" err="1"/>
              <a:t>OpenMPI</a:t>
            </a:r>
            <a:r>
              <a:rPr lang="en-US" sz="2000" dirty="0"/>
              <a:t>)</a:t>
            </a:r>
          </a:p>
          <a:p>
            <a:pPr>
              <a:lnSpc>
                <a:spcPct val="150000"/>
              </a:lnSpc>
              <a:spcBef>
                <a:spcPts val="0"/>
              </a:spcBef>
              <a:buClrTx/>
            </a:pPr>
            <a:r>
              <a:rPr lang="en-US" sz="2000" dirty="0"/>
              <a:t>Scientific codes</a:t>
            </a:r>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52</a:t>
            </a:fld>
            <a:endParaRPr lang="nl-NL" dirty="0"/>
          </a:p>
        </p:txBody>
      </p:sp>
    </p:spTree>
    <p:extLst>
      <p:ext uri="{BB962C8B-B14F-4D97-AF65-F5344CB8AC3E}">
        <p14:creationId xmlns:p14="http://schemas.microsoft.com/office/powerpoint/2010/main" val="3896966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b="1" dirty="0"/>
              <a:t>Useful module commands</a:t>
            </a:r>
          </a:p>
          <a:p>
            <a:pPr marL="0" indent="0">
              <a:buNone/>
            </a:pPr>
            <a:endParaRPr lang="en-GB" sz="2000" dirty="0"/>
          </a:p>
          <a:p>
            <a:pPr marL="0" indent="0">
              <a:lnSpc>
                <a:spcPct val="150000"/>
              </a:lnSpc>
              <a:spcBef>
                <a:spcPts val="0"/>
              </a:spcBef>
              <a:buClrTx/>
              <a:buNone/>
            </a:pPr>
            <a:r>
              <a:rPr lang="en-US" sz="1800" dirty="0">
                <a:latin typeface="Monaco" pitchFamily="2" charset="77"/>
              </a:rPr>
              <a:t>module avail</a:t>
            </a:r>
            <a:r>
              <a:rPr lang="en-US" sz="2000" dirty="0"/>
              <a:t>			list modules</a:t>
            </a:r>
          </a:p>
          <a:p>
            <a:pPr marL="0" indent="0">
              <a:lnSpc>
                <a:spcPct val="150000"/>
              </a:lnSpc>
              <a:spcBef>
                <a:spcPts val="0"/>
              </a:spcBef>
              <a:buClrTx/>
              <a:buNone/>
            </a:pPr>
            <a:r>
              <a:rPr lang="en-US" sz="1800" dirty="0">
                <a:latin typeface="Monaco" pitchFamily="2" charset="77"/>
              </a:rPr>
              <a:t>module avail python</a:t>
            </a:r>
            <a:r>
              <a:rPr lang="en-US" sz="2000" dirty="0"/>
              <a:t>		list all installed versions of python</a:t>
            </a:r>
          </a:p>
          <a:p>
            <a:pPr marL="0" indent="0">
              <a:lnSpc>
                <a:spcPct val="150000"/>
              </a:lnSpc>
              <a:spcBef>
                <a:spcPts val="0"/>
              </a:spcBef>
              <a:buClrTx/>
              <a:buNone/>
            </a:pPr>
            <a:r>
              <a:rPr lang="en-US" sz="1800" dirty="0">
                <a:latin typeface="Monaco" pitchFamily="2" charset="77"/>
              </a:rPr>
              <a:t>module load python</a:t>
            </a:r>
            <a:r>
              <a:rPr lang="en-US" sz="2000" dirty="0"/>
              <a:t>		load the default python version</a:t>
            </a:r>
          </a:p>
          <a:p>
            <a:pPr marL="0" indent="0">
              <a:lnSpc>
                <a:spcPct val="150000"/>
              </a:lnSpc>
              <a:spcBef>
                <a:spcPts val="0"/>
              </a:spcBef>
              <a:buClrTx/>
              <a:buNone/>
            </a:pPr>
            <a:r>
              <a:rPr lang="en-US" sz="1800" dirty="0">
                <a:latin typeface="Monaco" pitchFamily="2" charset="77"/>
              </a:rPr>
              <a:t>module load python/2.7.13</a:t>
            </a:r>
            <a:r>
              <a:rPr lang="en-US" sz="2000" dirty="0"/>
              <a:t>	load a specific version of python</a:t>
            </a:r>
          </a:p>
          <a:p>
            <a:pPr marL="0" indent="0">
              <a:lnSpc>
                <a:spcPct val="150000"/>
              </a:lnSpc>
              <a:spcBef>
                <a:spcPts val="0"/>
              </a:spcBef>
              <a:buClrTx/>
              <a:buNone/>
            </a:pPr>
            <a:r>
              <a:rPr lang="en-US" sz="1800" dirty="0">
                <a:latin typeface="Monaco" pitchFamily="2" charset="77"/>
              </a:rPr>
              <a:t>module unload python</a:t>
            </a:r>
            <a:r>
              <a:rPr lang="en-US" sz="2000" dirty="0"/>
              <a:t>		unload python</a:t>
            </a:r>
          </a:p>
          <a:p>
            <a:pPr marL="0" indent="0">
              <a:lnSpc>
                <a:spcPct val="150000"/>
              </a:lnSpc>
              <a:spcBef>
                <a:spcPts val="0"/>
              </a:spcBef>
              <a:buClrTx/>
              <a:buNone/>
            </a:pPr>
            <a:r>
              <a:rPr lang="en-US" sz="1800" dirty="0">
                <a:latin typeface="Monaco" pitchFamily="2" charset="77"/>
              </a:rPr>
              <a:t>module list</a:t>
            </a:r>
            <a:r>
              <a:rPr lang="en-US" sz="2000" dirty="0"/>
              <a:t>			list currently loaded modules</a:t>
            </a:r>
          </a:p>
          <a:p>
            <a:pPr marL="0" indent="0">
              <a:lnSpc>
                <a:spcPct val="150000"/>
              </a:lnSpc>
              <a:spcBef>
                <a:spcPts val="0"/>
              </a:spcBef>
              <a:buClrTx/>
              <a:buNone/>
            </a:pPr>
            <a:endParaRPr lang="en-US" sz="2000" dirty="0"/>
          </a:p>
          <a:p>
            <a:pPr marL="0" indent="0">
              <a:lnSpc>
                <a:spcPct val="150000"/>
              </a:lnSpc>
              <a:spcBef>
                <a:spcPts val="0"/>
              </a:spcBef>
              <a:buClrTx/>
              <a:buNone/>
            </a:pPr>
            <a:r>
              <a:rPr lang="en-US" sz="2000" dirty="0" err="1"/>
              <a:t>MarenostrumIV</a:t>
            </a:r>
            <a:r>
              <a:rPr lang="en-US" sz="2000" dirty="0"/>
              <a:t> uses </a:t>
            </a:r>
            <a:r>
              <a:rPr lang="en-US" sz="2000" b="1" dirty="0" err="1"/>
              <a:t>Lmod</a:t>
            </a:r>
            <a:r>
              <a:rPr lang="en-US" sz="2000" dirty="0"/>
              <a:t>, a </a:t>
            </a:r>
            <a:r>
              <a:rPr lang="en-US" sz="2000" dirty="0" err="1"/>
              <a:t>Lua</a:t>
            </a:r>
            <a:r>
              <a:rPr lang="en-US" sz="2000" dirty="0"/>
              <a:t>-based module system (TACC)</a:t>
            </a: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53</a:t>
            </a:fld>
            <a:endParaRPr lang="nl-NL" dirty="0"/>
          </a:p>
        </p:txBody>
      </p:sp>
    </p:spTree>
    <p:extLst>
      <p:ext uri="{BB962C8B-B14F-4D97-AF65-F5344CB8AC3E}">
        <p14:creationId xmlns:p14="http://schemas.microsoft.com/office/powerpoint/2010/main" val="649765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dirty="0"/>
              <a:t>Let’s try it…</a:t>
            </a:r>
          </a:p>
          <a:p>
            <a:pPr marL="0" indent="0">
              <a:spcBef>
                <a:spcPts val="0"/>
              </a:spcBef>
              <a:buNone/>
              <a:defRPr/>
            </a:pPr>
            <a:endParaRPr lang="en-US" sz="2000" dirty="0"/>
          </a:p>
          <a:p>
            <a:pPr>
              <a:spcBef>
                <a:spcPts val="0"/>
              </a:spcBef>
              <a:defRPr/>
            </a:pPr>
            <a:r>
              <a:rPr lang="en-US" sz="2000" dirty="0"/>
              <a:t>List the default loaded modules</a:t>
            </a:r>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marL="0" indent="0">
              <a:spcBef>
                <a:spcPts val="0"/>
              </a:spcBef>
              <a:buNone/>
              <a:defRPr/>
            </a:pPr>
            <a:endParaRPr lang="en-US" sz="2000" dirty="0"/>
          </a:p>
          <a:p>
            <a:pPr>
              <a:spcBef>
                <a:spcPts val="0"/>
              </a:spcBef>
              <a:defRPr/>
            </a:pPr>
            <a:r>
              <a:rPr lang="en-US" sz="2000" dirty="0"/>
              <a:t>Which python I am using?</a:t>
            </a:r>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54</a:t>
            </a:fld>
            <a:endParaRPr lang="nl-NL" dirty="0"/>
          </a:p>
        </p:txBody>
      </p:sp>
      <p:sp>
        <p:nvSpPr>
          <p:cNvPr id="6" name="Rectangle 5">
            <a:extLst>
              <a:ext uri="{FF2B5EF4-FFF2-40B4-BE49-F238E27FC236}">
                <a16:creationId xmlns:a16="http://schemas.microsoft.com/office/drawing/2014/main" id="{C9633A2B-6926-F445-9868-6798E1029BE4}"/>
              </a:ext>
            </a:extLst>
          </p:cNvPr>
          <p:cNvSpPr/>
          <p:nvPr/>
        </p:nvSpPr>
        <p:spPr>
          <a:xfrm>
            <a:off x="395536" y="2565064"/>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module list</a:t>
            </a:r>
            <a:endParaRPr lang="en-US" sz="1600" dirty="0">
              <a:solidFill>
                <a:srgbClr val="F4F4F4"/>
              </a:solidFill>
              <a:latin typeface="Monaco" pitchFamily="2" charset="77"/>
            </a:endParaRPr>
          </a:p>
          <a:p>
            <a:endParaRPr lang="en-US" sz="1600" dirty="0">
              <a:solidFill>
                <a:schemeClr val="bg1"/>
              </a:solidFill>
              <a:latin typeface="Menlo" panose="020B0609030804020204" pitchFamily="49" charset="0"/>
            </a:endParaRPr>
          </a:p>
          <a:p>
            <a:r>
              <a:rPr lang="en-US" sz="1600" dirty="0">
                <a:solidFill>
                  <a:schemeClr val="bg1"/>
                </a:solidFill>
                <a:latin typeface="Menlo" panose="020B0609030804020204" pitchFamily="49" charset="0"/>
              </a:rPr>
              <a:t>Currently Loaded Modules:</a:t>
            </a:r>
          </a:p>
          <a:p>
            <a:r>
              <a:rPr lang="en-US" sz="1600" dirty="0">
                <a:solidFill>
                  <a:schemeClr val="bg1"/>
                </a:solidFill>
                <a:latin typeface="Menlo" panose="020B0609030804020204" pitchFamily="49" charset="0"/>
              </a:rPr>
              <a:t> 1) intel/2017.4 2) </a:t>
            </a:r>
            <a:r>
              <a:rPr lang="en-US" sz="1600" dirty="0" err="1">
                <a:solidFill>
                  <a:schemeClr val="bg1"/>
                </a:solidFill>
                <a:latin typeface="Menlo" panose="020B0609030804020204" pitchFamily="49" charset="0"/>
              </a:rPr>
              <a:t>impi</a:t>
            </a:r>
            <a:r>
              <a:rPr lang="en-US" sz="1600" dirty="0">
                <a:solidFill>
                  <a:schemeClr val="bg1"/>
                </a:solidFill>
                <a:latin typeface="Menlo" panose="020B0609030804020204" pitchFamily="49" charset="0"/>
              </a:rPr>
              <a:t>/2017.4 3) </a:t>
            </a:r>
            <a:r>
              <a:rPr lang="en-US" sz="1600" dirty="0" err="1">
                <a:solidFill>
                  <a:schemeClr val="bg1"/>
                </a:solidFill>
                <a:latin typeface="Menlo" panose="020B0609030804020204" pitchFamily="49" charset="0"/>
              </a:rPr>
              <a:t>mkl</a:t>
            </a:r>
            <a:r>
              <a:rPr lang="en-US" sz="1600" dirty="0">
                <a:solidFill>
                  <a:schemeClr val="bg1"/>
                </a:solidFill>
                <a:latin typeface="Menlo" panose="020B0609030804020204" pitchFamily="49" charset="0"/>
              </a:rPr>
              <a:t>/2017.4 4) </a:t>
            </a:r>
            <a:r>
              <a:rPr lang="en-US" sz="1600" dirty="0" err="1">
                <a:solidFill>
                  <a:schemeClr val="bg1"/>
                </a:solidFill>
                <a:latin typeface="Menlo" panose="020B0609030804020204" pitchFamily="49" charset="0"/>
              </a:rPr>
              <a:t>bsc</a:t>
            </a:r>
            <a:r>
              <a:rPr lang="en-US" sz="1600" dirty="0">
                <a:solidFill>
                  <a:schemeClr val="bg1"/>
                </a:solidFill>
                <a:latin typeface="Menlo" panose="020B0609030804020204" pitchFamily="49" charset="0"/>
              </a:rPr>
              <a:t>/1.0</a:t>
            </a:r>
          </a:p>
          <a:p>
            <a:endParaRPr lang="en-US" sz="1600" dirty="0">
              <a:solidFill>
                <a:prstClr val="white"/>
              </a:solidFill>
              <a:latin typeface="Menlo" panose="020B0609030804020204" pitchFamily="49" charset="0"/>
            </a:endParaRPr>
          </a:p>
        </p:txBody>
      </p:sp>
      <p:sp>
        <p:nvSpPr>
          <p:cNvPr id="7" name="Rectangle 6">
            <a:extLst>
              <a:ext uri="{FF2B5EF4-FFF2-40B4-BE49-F238E27FC236}">
                <a16:creationId xmlns:a16="http://schemas.microsoft.com/office/drawing/2014/main" id="{A14B21A2-8E59-B449-8E54-841D963A4760}"/>
              </a:ext>
            </a:extLst>
          </p:cNvPr>
          <p:cNvSpPr/>
          <p:nvPr/>
        </p:nvSpPr>
        <p:spPr>
          <a:xfrm>
            <a:off x="395536" y="4365104"/>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which python</a:t>
            </a:r>
          </a:p>
          <a:p>
            <a:r>
              <a:rPr lang="en-US" sz="1600" dirty="0">
                <a:solidFill>
                  <a:srgbClr val="F4F4F4"/>
                </a:solidFill>
                <a:latin typeface="Monaco" pitchFamily="2" charset="77"/>
              </a:rPr>
              <a:t>/</a:t>
            </a:r>
            <a:r>
              <a:rPr lang="en-US" sz="1600" dirty="0" err="1">
                <a:solidFill>
                  <a:srgbClr val="F4F4F4"/>
                </a:solidFill>
                <a:latin typeface="Monaco" pitchFamily="2" charset="77"/>
              </a:rPr>
              <a:t>usr</a:t>
            </a:r>
            <a:r>
              <a:rPr lang="en-US" sz="1600" dirty="0">
                <a:solidFill>
                  <a:srgbClr val="F4F4F4"/>
                </a:solidFill>
                <a:latin typeface="Monaco" pitchFamily="2" charset="77"/>
              </a:rPr>
              <a:t>/bin/python</a:t>
            </a:r>
            <a:endParaRPr lang="en-US" sz="1600" dirty="0">
              <a:solidFill>
                <a:schemeClr val="bg1"/>
              </a:solidFill>
              <a:latin typeface="Menlo" panose="020B0609030804020204" pitchFamily="49" charset="0"/>
            </a:endParaRPr>
          </a:p>
          <a:p>
            <a:r>
              <a:rPr lang="en-US" sz="1600" dirty="0">
                <a:solidFill>
                  <a:prstClr val="white"/>
                </a:solidFill>
                <a:latin typeface="Menlo" panose="020B0609030804020204" pitchFamily="49" charset="0"/>
              </a:rPr>
              <a:t>nct00004@login1:~&gt; python --version</a:t>
            </a:r>
          </a:p>
          <a:p>
            <a:r>
              <a:rPr lang="en-US" sz="1600" dirty="0">
                <a:solidFill>
                  <a:srgbClr val="F4F4F4"/>
                </a:solidFill>
                <a:latin typeface="Monaco" pitchFamily="2" charset="77"/>
              </a:rPr>
              <a:t>Python 2.7.13</a:t>
            </a:r>
            <a:endParaRPr lang="en-US" sz="1600" dirty="0">
              <a:solidFill>
                <a:schemeClr val="bg1"/>
              </a:solidFill>
              <a:latin typeface="Menlo" panose="020B0609030804020204" pitchFamily="49" charset="0"/>
            </a:endParaRPr>
          </a:p>
          <a:p>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209793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a:spcBef>
                <a:spcPts val="0"/>
              </a:spcBef>
              <a:defRPr/>
            </a:pPr>
            <a:r>
              <a:rPr lang="en-US" sz="2000" dirty="0"/>
              <a:t>Check which python is installed</a:t>
            </a:r>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55</a:t>
            </a:fld>
            <a:endParaRPr lang="nl-NL" dirty="0"/>
          </a:p>
        </p:txBody>
      </p:sp>
      <p:sp>
        <p:nvSpPr>
          <p:cNvPr id="6" name="Rectangle 5">
            <a:extLst>
              <a:ext uri="{FF2B5EF4-FFF2-40B4-BE49-F238E27FC236}">
                <a16:creationId xmlns:a16="http://schemas.microsoft.com/office/drawing/2014/main" id="{C9633A2B-6926-F445-9868-6798E1029BE4}"/>
              </a:ext>
            </a:extLst>
          </p:cNvPr>
          <p:cNvSpPr/>
          <p:nvPr/>
        </p:nvSpPr>
        <p:spPr>
          <a:xfrm>
            <a:off x="395536" y="1955973"/>
            <a:ext cx="8291264" cy="420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module </a:t>
            </a:r>
            <a:r>
              <a:rPr lang="en-US" sz="1600" dirty="0" err="1">
                <a:solidFill>
                  <a:prstClr val="white"/>
                </a:solidFill>
                <a:latin typeface="Menlo" panose="020B0609030804020204" pitchFamily="49" charset="0"/>
              </a:rPr>
              <a:t>av</a:t>
            </a:r>
            <a:r>
              <a:rPr lang="en-US" sz="1600" dirty="0">
                <a:solidFill>
                  <a:prstClr val="white"/>
                </a:solidFill>
                <a:latin typeface="Menlo" panose="020B0609030804020204" pitchFamily="49" charset="0"/>
              </a:rPr>
              <a:t> python</a:t>
            </a:r>
            <a:endParaRPr lang="en-US" sz="1600" dirty="0">
              <a:solidFill>
                <a:srgbClr val="F4F4F4"/>
              </a:solidFill>
              <a:latin typeface="Monaco" pitchFamily="2" charset="77"/>
            </a:endParaRPr>
          </a:p>
          <a:p>
            <a:br>
              <a:rPr lang="en-US" sz="1600" dirty="0">
                <a:solidFill>
                  <a:srgbClr val="F4F4F4"/>
                </a:solidFill>
                <a:latin typeface="Monaco" pitchFamily="2" charset="77"/>
              </a:rPr>
            </a:br>
            <a:r>
              <a:rPr lang="en-US" sz="1600" dirty="0">
                <a:solidFill>
                  <a:srgbClr val="F4F4F4"/>
                </a:solidFill>
                <a:latin typeface="Monaco" pitchFamily="2" charset="77"/>
              </a:rPr>
              <a:t>---------------- /apps/modules/</a:t>
            </a:r>
            <a:r>
              <a:rPr lang="en-US" sz="1600" dirty="0" err="1">
                <a:solidFill>
                  <a:srgbClr val="F4F4F4"/>
                </a:solidFill>
                <a:latin typeface="Monaco" pitchFamily="2" charset="77"/>
              </a:rPr>
              <a:t>modulefiles</a:t>
            </a:r>
            <a:r>
              <a:rPr lang="en-US" sz="1600" dirty="0">
                <a:solidFill>
                  <a:srgbClr val="F4F4F4"/>
                </a:solidFill>
                <a:latin typeface="Monaco" pitchFamily="2" charset="77"/>
              </a:rPr>
              <a:t>/tools -----------------</a:t>
            </a:r>
          </a:p>
          <a:p>
            <a:endParaRPr lang="en-US" sz="1600" dirty="0">
              <a:solidFill>
                <a:srgbClr val="F4F4F4"/>
              </a:solidFill>
              <a:latin typeface="Monaco" pitchFamily="2" charset="77"/>
            </a:endParaRPr>
          </a:p>
          <a:p>
            <a:r>
              <a:rPr lang="en-US" sz="1600" dirty="0">
                <a:solidFill>
                  <a:srgbClr val="F4F4F4"/>
                </a:solidFill>
                <a:latin typeface="Monaco" pitchFamily="2" charset="77"/>
              </a:rPr>
              <a:t>  ANACONDA/5.0.1_python2   python/2.7.13       python/3.6.3_ML</a:t>
            </a:r>
          </a:p>
          <a:p>
            <a:r>
              <a:rPr lang="en-US" sz="1600" dirty="0">
                <a:solidFill>
                  <a:srgbClr val="F4F4F4"/>
                </a:solidFill>
                <a:latin typeface="Monaco" pitchFamily="2" charset="77"/>
              </a:rPr>
              <a:t>  python/2.7.13_ML         python/3.6.1 (D)</a:t>
            </a:r>
          </a:p>
          <a:p>
            <a:br>
              <a:rPr lang="en-US" sz="1600" dirty="0">
                <a:solidFill>
                  <a:srgbClr val="F4F4F4"/>
                </a:solidFill>
                <a:latin typeface="Monaco" pitchFamily="2" charset="77"/>
              </a:rPr>
            </a:br>
            <a:endParaRPr lang="en-US" sz="1600" dirty="0">
              <a:solidFill>
                <a:srgbClr val="F4F4F4"/>
              </a:solidFill>
              <a:latin typeface="Monaco" pitchFamily="2" charset="77"/>
            </a:endParaRPr>
          </a:p>
          <a:p>
            <a:r>
              <a:rPr lang="en-US" sz="1600" dirty="0">
                <a:solidFill>
                  <a:srgbClr val="F4F4F4"/>
                </a:solidFill>
                <a:latin typeface="Monaco" pitchFamily="2" charset="77"/>
              </a:rPr>
              <a:t> Where:</a:t>
            </a:r>
          </a:p>
          <a:p>
            <a:r>
              <a:rPr lang="en-US" sz="1600" dirty="0">
                <a:solidFill>
                  <a:srgbClr val="F4F4F4"/>
                </a:solidFill>
                <a:latin typeface="Monaco" pitchFamily="2" charset="77"/>
              </a:rPr>
              <a:t>  D: Default Module</a:t>
            </a:r>
          </a:p>
          <a:p>
            <a:br>
              <a:rPr lang="en-US" sz="1600" dirty="0">
                <a:solidFill>
                  <a:srgbClr val="F4F4F4"/>
                </a:solidFill>
                <a:latin typeface="Monaco" pitchFamily="2" charset="77"/>
              </a:rPr>
            </a:br>
            <a:endParaRPr lang="en-US" sz="1600" dirty="0">
              <a:solidFill>
                <a:srgbClr val="F4F4F4"/>
              </a:solidFill>
              <a:latin typeface="Monaco" pitchFamily="2" charset="77"/>
            </a:endParaRPr>
          </a:p>
          <a:p>
            <a:r>
              <a:rPr lang="en-US" sz="1600" dirty="0">
                <a:solidFill>
                  <a:srgbClr val="F4F4F4"/>
                </a:solidFill>
                <a:latin typeface="Monaco" pitchFamily="2" charset="77"/>
              </a:rPr>
              <a:t>Use "module spider" to find all possible modules.</a:t>
            </a:r>
          </a:p>
          <a:p>
            <a:r>
              <a:rPr lang="en-US" sz="1600" dirty="0">
                <a:solidFill>
                  <a:srgbClr val="F4F4F4"/>
                </a:solidFill>
                <a:latin typeface="Monaco" pitchFamily="2" charset="77"/>
              </a:rPr>
              <a:t>Use "module keyword key1 key2 ..." to search for all possible modules matching any of the</a:t>
            </a:r>
          </a:p>
          <a:p>
            <a:r>
              <a:rPr lang="en-US" sz="1600" dirty="0">
                <a:solidFill>
                  <a:srgbClr val="F4F4F4"/>
                </a:solidFill>
                <a:latin typeface="Monaco" pitchFamily="2" charset="77"/>
              </a:rPr>
              <a:t>"keys".</a:t>
            </a:r>
          </a:p>
          <a:p>
            <a:br>
              <a:rPr lang="en-US" sz="1600" dirty="0">
                <a:solidFill>
                  <a:srgbClr val="F4F4F4"/>
                </a:solidFill>
                <a:latin typeface="Monaco" pitchFamily="2" charset="77"/>
              </a:rPr>
            </a:br>
            <a:endParaRPr lang="en-US" sz="1600" dirty="0">
              <a:solidFill>
                <a:srgbClr val="F4F4F4"/>
              </a:solidFill>
              <a:latin typeface="Monaco" pitchFamily="2" charset="77"/>
            </a:endParaRPr>
          </a:p>
          <a:p>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2328444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a:spcBef>
                <a:spcPts val="0"/>
              </a:spcBef>
              <a:defRPr/>
            </a:pPr>
            <a:r>
              <a:rPr lang="en-US" sz="2000" dirty="0"/>
              <a:t>List the default loaded modules</a:t>
            </a:r>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marL="0" indent="0">
              <a:spcBef>
                <a:spcPts val="0"/>
              </a:spcBef>
              <a:buNone/>
              <a:defRPr/>
            </a:pPr>
            <a:endParaRPr lang="en-US" sz="2000" dirty="0"/>
          </a:p>
          <a:p>
            <a:pPr>
              <a:spcBef>
                <a:spcPts val="0"/>
              </a:spcBef>
              <a:defRPr/>
            </a:pPr>
            <a:r>
              <a:rPr lang="en-US" sz="2000" dirty="0"/>
              <a:t>Check is working</a:t>
            </a:r>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a:spcBef>
                <a:spcPts val="0"/>
              </a:spcBef>
              <a:defRPr/>
            </a:pPr>
            <a:endParaRPr lang="en-US" sz="2000" dirty="0"/>
          </a:p>
          <a:p>
            <a:pPr marL="0" indent="0">
              <a:lnSpc>
                <a:spcPct val="150000"/>
              </a:lnSpc>
              <a:spcBef>
                <a:spcPts val="0"/>
              </a:spcBef>
              <a:buNone/>
              <a:defRPr/>
            </a:pPr>
            <a:r>
              <a:rPr lang="en-US" sz="2000" dirty="0"/>
              <a:t>Have a look at all the software installed on </a:t>
            </a:r>
            <a:r>
              <a:rPr lang="en-US" sz="2000" dirty="0" err="1"/>
              <a:t>MarenostrumIV</a:t>
            </a:r>
            <a:r>
              <a:rPr lang="en-US" sz="2000" dirty="0"/>
              <a:t> with:</a:t>
            </a:r>
          </a:p>
          <a:p>
            <a:pPr marL="0" indent="0" algn="ctr">
              <a:lnSpc>
                <a:spcPct val="150000"/>
              </a:lnSpc>
              <a:spcBef>
                <a:spcPts val="0"/>
              </a:spcBef>
              <a:buNone/>
              <a:defRPr/>
            </a:pPr>
            <a:r>
              <a:rPr lang="en-US" sz="2000" dirty="0">
                <a:latin typeface="Monaco" pitchFamily="2" charset="77"/>
              </a:rPr>
              <a:t>module avail</a:t>
            </a:r>
          </a:p>
          <a:p>
            <a:pPr marL="0" indent="0">
              <a:buNone/>
            </a:pPr>
            <a:endParaRPr lang="en-GB"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56</a:t>
            </a:fld>
            <a:endParaRPr lang="nl-NL" dirty="0"/>
          </a:p>
        </p:txBody>
      </p:sp>
      <p:sp>
        <p:nvSpPr>
          <p:cNvPr id="6" name="Rectangle 5">
            <a:extLst>
              <a:ext uri="{FF2B5EF4-FFF2-40B4-BE49-F238E27FC236}">
                <a16:creationId xmlns:a16="http://schemas.microsoft.com/office/drawing/2014/main" id="{C9633A2B-6926-F445-9868-6798E1029BE4}"/>
              </a:ext>
            </a:extLst>
          </p:cNvPr>
          <p:cNvSpPr/>
          <p:nvPr/>
        </p:nvSpPr>
        <p:spPr>
          <a:xfrm>
            <a:off x="395536" y="1916832"/>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module load python</a:t>
            </a:r>
            <a:endParaRPr lang="en-US" sz="1600" dirty="0">
              <a:solidFill>
                <a:srgbClr val="F4F4F4"/>
              </a:solidFill>
              <a:latin typeface="Monaco" pitchFamily="2" charset="77"/>
            </a:endParaRPr>
          </a:p>
          <a:p>
            <a:r>
              <a:rPr lang="en-US" sz="1600" dirty="0">
                <a:solidFill>
                  <a:srgbClr val="F4F4F4"/>
                </a:solidFill>
                <a:latin typeface="Monaco" pitchFamily="2" charset="77"/>
              </a:rPr>
              <a:t>load python/3.6.1 (PATH, MANPATH, LD_LIBRARY_PATH, C_INCLUDE_PATH, CPLUS_INCLUDE_PATH, PYTHONHOME)</a:t>
            </a:r>
          </a:p>
          <a:p>
            <a:endParaRPr lang="en-US" sz="1600" dirty="0">
              <a:solidFill>
                <a:schemeClr val="bg1"/>
              </a:solidFill>
              <a:latin typeface="Menlo" panose="020B0609030804020204" pitchFamily="49" charset="0"/>
            </a:endParaRPr>
          </a:p>
        </p:txBody>
      </p:sp>
      <p:sp>
        <p:nvSpPr>
          <p:cNvPr id="7" name="Rectangle 6">
            <a:extLst>
              <a:ext uri="{FF2B5EF4-FFF2-40B4-BE49-F238E27FC236}">
                <a16:creationId xmlns:a16="http://schemas.microsoft.com/office/drawing/2014/main" id="{A14B21A2-8E59-B449-8E54-841D963A4760}"/>
              </a:ext>
            </a:extLst>
          </p:cNvPr>
          <p:cNvSpPr/>
          <p:nvPr/>
        </p:nvSpPr>
        <p:spPr>
          <a:xfrm>
            <a:off x="395536" y="3789040"/>
            <a:ext cx="8291264"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prstClr val="white"/>
                </a:solidFill>
                <a:latin typeface="Menlo" panose="020B0609030804020204" pitchFamily="49" charset="0"/>
              </a:rPr>
              <a:t>nct00004@login1:~&gt; which python</a:t>
            </a:r>
          </a:p>
          <a:p>
            <a:r>
              <a:rPr lang="en-US" sz="1600" dirty="0">
                <a:solidFill>
                  <a:schemeClr val="bg1"/>
                </a:solidFill>
                <a:latin typeface="Menlo" panose="020B0609030804020204" pitchFamily="49" charset="0"/>
              </a:rPr>
              <a:t>/apps/PYTHON/3.6.1/INTEL/bin/python</a:t>
            </a:r>
          </a:p>
          <a:p>
            <a:r>
              <a:rPr lang="en-US" sz="1600" dirty="0">
                <a:solidFill>
                  <a:prstClr val="white"/>
                </a:solidFill>
                <a:latin typeface="Menlo" panose="020B0609030804020204" pitchFamily="49" charset="0"/>
              </a:rPr>
              <a:t>nct00004@login1:~&gt; python --version</a:t>
            </a:r>
          </a:p>
          <a:p>
            <a:r>
              <a:rPr lang="en-US" sz="1600" dirty="0">
                <a:solidFill>
                  <a:srgbClr val="F4F4F4"/>
                </a:solidFill>
                <a:latin typeface="Monaco" pitchFamily="2" charset="77"/>
              </a:rPr>
              <a:t>Python 3.6.1</a:t>
            </a:r>
            <a:endParaRPr lang="en-US" sz="1600" dirty="0">
              <a:solidFill>
                <a:schemeClr val="bg1"/>
              </a:solidFill>
              <a:latin typeface="Menlo" panose="020B0609030804020204" pitchFamily="49" charset="0"/>
            </a:endParaRPr>
          </a:p>
          <a:p>
            <a:endParaRPr lang="en-US" sz="1600" dirty="0">
              <a:solidFill>
                <a:prstClr val="white"/>
              </a:solidFill>
              <a:latin typeface="Menlo" panose="020B0609030804020204" pitchFamily="49" charset="0"/>
            </a:endParaRPr>
          </a:p>
        </p:txBody>
      </p:sp>
    </p:spTree>
    <p:extLst>
      <p:ext uri="{BB962C8B-B14F-4D97-AF65-F5344CB8AC3E}">
        <p14:creationId xmlns:p14="http://schemas.microsoft.com/office/powerpoint/2010/main" val="1639884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Software stack</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57</a:t>
            </a:fld>
            <a:endParaRPr lang="nl-NL" dirty="0"/>
          </a:p>
        </p:txBody>
      </p:sp>
      <p:pic>
        <p:nvPicPr>
          <p:cNvPr id="10" name="Picture 9">
            <a:extLst>
              <a:ext uri="{FF2B5EF4-FFF2-40B4-BE49-F238E27FC236}">
                <a16:creationId xmlns:a16="http://schemas.microsoft.com/office/drawing/2014/main" id="{619C60A5-928A-9540-8248-C341565BD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49" y="1124744"/>
            <a:ext cx="8316415" cy="5437656"/>
          </a:xfrm>
          <a:prstGeom prst="rect">
            <a:avLst/>
          </a:prstGeom>
        </p:spPr>
      </p:pic>
    </p:spTree>
    <p:extLst>
      <p:ext uri="{BB962C8B-B14F-4D97-AF65-F5344CB8AC3E}">
        <p14:creationId xmlns:p14="http://schemas.microsoft.com/office/powerpoint/2010/main" val="1970863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dirty="0"/>
              <a:t>Each user has several areas of disk space for storing files.</a:t>
            </a:r>
          </a:p>
          <a:p>
            <a:pPr marL="0" indent="0">
              <a:spcBef>
                <a:spcPts val="0"/>
              </a:spcBef>
              <a:buNone/>
              <a:defRPr/>
            </a:pPr>
            <a:endParaRPr lang="en-US" sz="2000" dirty="0"/>
          </a:p>
          <a:p>
            <a:pPr marL="0" indent="0">
              <a:spcBef>
                <a:spcPts val="0"/>
              </a:spcBef>
              <a:buNone/>
              <a:defRPr/>
            </a:pPr>
            <a:r>
              <a:rPr lang="en-US" sz="2000" dirty="0"/>
              <a:t>These areas may have size or time limits (</a:t>
            </a:r>
            <a:r>
              <a:rPr lang="en-US" sz="1600" dirty="0" err="1">
                <a:latin typeface="Monaco" pitchFamily="2" charset="77"/>
              </a:rPr>
              <a:t>bsc_quota</a:t>
            </a:r>
            <a:r>
              <a:rPr lang="en-US" sz="2000" dirty="0"/>
              <a:t>).</a:t>
            </a:r>
          </a:p>
          <a:p>
            <a:pPr marL="0" indent="0">
              <a:spcBef>
                <a:spcPts val="0"/>
              </a:spcBef>
              <a:buNone/>
              <a:defRPr/>
            </a:pPr>
            <a:endParaRPr lang="en-US" sz="2000" dirty="0"/>
          </a:p>
          <a:p>
            <a:pPr marL="0" indent="0">
              <a:spcBef>
                <a:spcPts val="0"/>
              </a:spcBef>
              <a:buNone/>
              <a:defRPr/>
            </a:pPr>
            <a:r>
              <a:rPr lang="en-US" sz="2000" dirty="0"/>
              <a:t>Choose carefully where to store your data!</a:t>
            </a:r>
          </a:p>
          <a:p>
            <a:pPr marL="0" indent="0">
              <a:spcBef>
                <a:spcPts val="0"/>
              </a:spcBef>
              <a:buNone/>
              <a:defRPr/>
            </a:pPr>
            <a:endParaRPr lang="en-US" sz="2000" dirty="0"/>
          </a:p>
          <a:p>
            <a:pPr marL="0" indent="0">
              <a:spcBef>
                <a:spcPts val="0"/>
              </a:spcBef>
              <a:buNone/>
              <a:defRPr/>
            </a:pPr>
            <a:r>
              <a:rPr lang="en-US" sz="2000" b="1" dirty="0" err="1"/>
              <a:t>MarenostrumIV</a:t>
            </a:r>
            <a:endParaRPr lang="en-US" sz="2000" b="1" dirty="0"/>
          </a:p>
          <a:p>
            <a:pPr marL="0" indent="0">
              <a:spcBef>
                <a:spcPts val="0"/>
              </a:spcBef>
              <a:buNone/>
              <a:defRPr/>
            </a:pPr>
            <a:endParaRPr lang="en-US" sz="500" dirty="0"/>
          </a:p>
          <a:p>
            <a:r>
              <a:rPr lang="en-GB" sz="1800" u="sng" dirty="0"/>
              <a:t>Root filesystem</a:t>
            </a:r>
            <a:r>
              <a:rPr lang="en-GB" sz="1800" dirty="0"/>
              <a:t>: Is the filesystem where the operating system resides.</a:t>
            </a:r>
          </a:p>
          <a:p>
            <a:endParaRPr lang="en-GB" sz="1800" dirty="0"/>
          </a:p>
          <a:p>
            <a:r>
              <a:rPr lang="en-GB" sz="1800" u="sng" dirty="0"/>
              <a:t>GPFS filesystems</a:t>
            </a:r>
            <a:r>
              <a:rPr lang="en-GB" sz="1800" dirty="0"/>
              <a:t>: GPFS is a distributed networked filesystem which can be accessed from all the nodes and Data Transfer Machine.</a:t>
            </a:r>
          </a:p>
          <a:p>
            <a:endParaRPr lang="en-GB" sz="1800" dirty="0"/>
          </a:p>
          <a:p>
            <a:r>
              <a:rPr lang="en-GB" sz="1800" u="sng" dirty="0"/>
              <a:t>Local hard drive</a:t>
            </a:r>
            <a:r>
              <a:rPr lang="en-GB" sz="1800" dirty="0"/>
              <a:t>: Every node has an internal hard drive (</a:t>
            </a:r>
            <a:r>
              <a:rPr lang="en-US" sz="1800" dirty="0"/>
              <a:t>$TMPDIR</a:t>
            </a:r>
            <a:r>
              <a:rPr lang="en-GB" sz="1800" dirty="0"/>
              <a:t>).</a:t>
            </a:r>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File systems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58</a:t>
            </a:fld>
            <a:endParaRPr lang="nl-NL" dirty="0"/>
          </a:p>
        </p:txBody>
      </p:sp>
    </p:spTree>
    <p:extLst>
      <p:ext uri="{BB962C8B-B14F-4D97-AF65-F5344CB8AC3E}">
        <p14:creationId xmlns:p14="http://schemas.microsoft.com/office/powerpoint/2010/main" val="601284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US" sz="1600" dirty="0"/>
              <a:t>The IBM General Parallel File System (GPFS) is a high-performance shared-disk file system providing fast, reliable data access from all nodes of the cluster to a global filesystem.</a:t>
            </a:r>
          </a:p>
          <a:p>
            <a:pPr marL="0" indent="0">
              <a:buNone/>
            </a:pPr>
            <a:endParaRPr lang="en-US" sz="1600" dirty="0"/>
          </a:p>
          <a:p>
            <a:r>
              <a:rPr lang="en-US" sz="1600" b="1" dirty="0"/>
              <a:t>/apps</a:t>
            </a:r>
            <a:r>
              <a:rPr lang="en-US" sz="1600" dirty="0"/>
              <a:t>: Over this filesystem will reside the applications and libraries that have already been installed on the machine. </a:t>
            </a:r>
          </a:p>
          <a:p>
            <a:endParaRPr lang="en-US" sz="1600" dirty="0"/>
          </a:p>
          <a:p>
            <a:r>
              <a:rPr lang="en-US" sz="1600" b="1" dirty="0"/>
              <a:t>/</a:t>
            </a:r>
            <a:r>
              <a:rPr lang="en-US" sz="1600" b="1" dirty="0" err="1"/>
              <a:t>gpfs</a:t>
            </a:r>
            <a:r>
              <a:rPr lang="en-US" sz="1600" b="1" dirty="0"/>
              <a:t>/home</a:t>
            </a:r>
            <a:r>
              <a:rPr lang="en-US" sz="1600" dirty="0"/>
              <a:t>: This filesystem has the home directories of all the users, and when you log in you start in your home directory by default. It is highly discouraged to run jobs from this filesystem. </a:t>
            </a:r>
          </a:p>
          <a:p>
            <a:endParaRPr lang="en-US" sz="1600" dirty="0"/>
          </a:p>
          <a:p>
            <a:r>
              <a:rPr lang="en-US" sz="1600" b="1" dirty="0"/>
              <a:t>/</a:t>
            </a:r>
            <a:r>
              <a:rPr lang="en-US" sz="1600" b="1" dirty="0" err="1"/>
              <a:t>gpfs</a:t>
            </a:r>
            <a:r>
              <a:rPr lang="en-US" sz="1600" b="1" dirty="0"/>
              <a:t>/projects</a:t>
            </a:r>
            <a:r>
              <a:rPr lang="en-US" sz="1600" dirty="0"/>
              <a:t>: In addition to the home directory, there is a directory in /</a:t>
            </a:r>
            <a:r>
              <a:rPr lang="en-US" sz="1600" dirty="0" err="1"/>
              <a:t>gpfs</a:t>
            </a:r>
            <a:r>
              <a:rPr lang="en-US" sz="1600" dirty="0"/>
              <a:t>/projects for each group of users. This space is intended to store data that needs to be shared between the users of the same group or project. </a:t>
            </a:r>
          </a:p>
          <a:p>
            <a:endParaRPr lang="en-US" sz="1600" dirty="0"/>
          </a:p>
          <a:p>
            <a:r>
              <a:rPr lang="en-US" sz="1600" b="1" dirty="0"/>
              <a:t>/</a:t>
            </a:r>
            <a:r>
              <a:rPr lang="en-US" sz="1600" b="1" dirty="0" err="1"/>
              <a:t>gpfs</a:t>
            </a:r>
            <a:r>
              <a:rPr lang="en-US" sz="1600" b="1" dirty="0"/>
              <a:t>/scratch</a:t>
            </a:r>
            <a:r>
              <a:rPr lang="en-US" sz="1600" dirty="0"/>
              <a:t>: Each user will have a directory over /</a:t>
            </a:r>
            <a:r>
              <a:rPr lang="en-US" sz="1600" dirty="0" err="1"/>
              <a:t>gpfs</a:t>
            </a:r>
            <a:r>
              <a:rPr lang="en-US" sz="1600" dirty="0"/>
              <a:t>/scratch. Its intended use is to store temporary files of your jobs during their execution. </a:t>
            </a:r>
          </a:p>
          <a:p>
            <a:pPr marL="0" indent="0">
              <a:buNone/>
            </a:pPr>
            <a:endParaRPr lang="en-GB" sz="16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File systems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59</a:t>
            </a:fld>
            <a:endParaRPr lang="nl-NL" dirty="0"/>
          </a:p>
        </p:txBody>
      </p:sp>
    </p:spTree>
    <p:extLst>
      <p:ext uri="{BB962C8B-B14F-4D97-AF65-F5344CB8AC3E}">
        <p14:creationId xmlns:p14="http://schemas.microsoft.com/office/powerpoint/2010/main" val="555976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3447-7A7D-D14B-95F4-EEB5213079B5}"/>
              </a:ext>
            </a:extLst>
          </p:cNvPr>
          <p:cNvSpPr>
            <a:spLocks noGrp="1"/>
          </p:cNvSpPr>
          <p:nvPr>
            <p:ph type="title"/>
          </p:nvPr>
        </p:nvSpPr>
        <p:spPr/>
        <p:txBody>
          <a:bodyPr/>
          <a:lstStyle/>
          <a:p>
            <a:r>
              <a:rPr lang="en-US" dirty="0"/>
              <a:t>What is a Supercomputer?</a:t>
            </a:r>
          </a:p>
        </p:txBody>
      </p:sp>
      <p:sp>
        <p:nvSpPr>
          <p:cNvPr id="4" name="Slide Number Placeholder 3">
            <a:extLst>
              <a:ext uri="{FF2B5EF4-FFF2-40B4-BE49-F238E27FC236}">
                <a16:creationId xmlns:a16="http://schemas.microsoft.com/office/drawing/2014/main" id="{FAF4ACFE-CE60-EA43-8F25-F289D8BB296C}"/>
              </a:ext>
            </a:extLst>
          </p:cNvPr>
          <p:cNvSpPr>
            <a:spLocks noGrp="1"/>
          </p:cNvSpPr>
          <p:nvPr>
            <p:ph type="sldNum" sz="quarter" idx="12"/>
          </p:nvPr>
        </p:nvSpPr>
        <p:spPr/>
        <p:txBody>
          <a:bodyPr/>
          <a:lstStyle/>
          <a:p>
            <a:fld id="{5E8D41EB-9C43-490C-9145-7EDE525ABBF5}" type="slidenum">
              <a:rPr lang="nl-NL" smtClean="0"/>
              <a:pPr/>
              <a:t>6</a:t>
            </a:fld>
            <a:endParaRPr lang="nl-NL" dirty="0"/>
          </a:p>
        </p:txBody>
      </p:sp>
      <p:pic>
        <p:nvPicPr>
          <p:cNvPr id="8" name="Picture 7">
            <a:extLst>
              <a:ext uri="{FF2B5EF4-FFF2-40B4-BE49-F238E27FC236}">
                <a16:creationId xmlns:a16="http://schemas.microsoft.com/office/drawing/2014/main" id="{63EDBA3E-1B9C-3543-8C34-D20C7FAFB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000" y="4827872"/>
            <a:ext cx="720000" cy="720000"/>
          </a:xfrm>
          <a:prstGeom prst="rect">
            <a:avLst/>
          </a:prstGeom>
        </p:spPr>
      </p:pic>
      <p:pic>
        <p:nvPicPr>
          <p:cNvPr id="9" name="Picture 8">
            <a:extLst>
              <a:ext uri="{FF2B5EF4-FFF2-40B4-BE49-F238E27FC236}">
                <a16:creationId xmlns:a16="http://schemas.microsoft.com/office/drawing/2014/main" id="{7A159DEA-1E6F-F840-BF55-C052987EF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000" y="2937511"/>
            <a:ext cx="750997" cy="772295"/>
          </a:xfrm>
          <a:prstGeom prst="rect">
            <a:avLst/>
          </a:prstGeom>
        </p:spPr>
      </p:pic>
      <p:pic>
        <p:nvPicPr>
          <p:cNvPr id="5" name="Picture 4">
            <a:extLst>
              <a:ext uri="{FF2B5EF4-FFF2-40B4-BE49-F238E27FC236}">
                <a16:creationId xmlns:a16="http://schemas.microsoft.com/office/drawing/2014/main" id="{A90376AD-24F7-1148-AE12-2DB98972A3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7544" y="1412776"/>
            <a:ext cx="3096344" cy="2322258"/>
          </a:xfrm>
          <a:prstGeom prst="rect">
            <a:avLst/>
          </a:prstGeom>
          <a:ln>
            <a:noFill/>
          </a:ln>
          <a:effectLst/>
        </p:spPr>
      </p:pic>
      <p:sp>
        <p:nvSpPr>
          <p:cNvPr id="14" name="Content Placeholder 2">
            <a:extLst>
              <a:ext uri="{FF2B5EF4-FFF2-40B4-BE49-F238E27FC236}">
                <a16:creationId xmlns:a16="http://schemas.microsoft.com/office/drawing/2014/main" id="{621D343A-F46E-B547-83F8-0CACEC63F77F}"/>
              </a:ext>
            </a:extLst>
          </p:cNvPr>
          <p:cNvSpPr txBox="1">
            <a:spLocks/>
          </p:cNvSpPr>
          <p:nvPr/>
        </p:nvSpPr>
        <p:spPr>
          <a:xfrm>
            <a:off x="557248" y="3204295"/>
            <a:ext cx="2530624" cy="64249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sz="1600" b="1" dirty="0" err="1">
                <a:solidFill>
                  <a:schemeClr val="bg1"/>
                </a:solidFill>
              </a:rPr>
              <a:t>Cartesius</a:t>
            </a:r>
            <a:r>
              <a:rPr lang="en-US" sz="1600" b="1" dirty="0">
                <a:solidFill>
                  <a:schemeClr val="bg1"/>
                </a:solidFill>
              </a:rPr>
              <a:t>, SURFsara (NL)</a:t>
            </a:r>
          </a:p>
        </p:txBody>
      </p:sp>
      <p:grpSp>
        <p:nvGrpSpPr>
          <p:cNvPr id="19" name="Group 18">
            <a:extLst>
              <a:ext uri="{FF2B5EF4-FFF2-40B4-BE49-F238E27FC236}">
                <a16:creationId xmlns:a16="http://schemas.microsoft.com/office/drawing/2014/main" id="{4D5B505D-CCCE-2141-808E-90D4EEFC9A8C}"/>
              </a:ext>
            </a:extLst>
          </p:cNvPr>
          <p:cNvGrpSpPr/>
          <p:nvPr/>
        </p:nvGrpSpPr>
        <p:grpSpPr>
          <a:xfrm>
            <a:off x="464664" y="3684856"/>
            <a:ext cx="3099223" cy="2408440"/>
            <a:chOff x="5364088" y="1268760"/>
            <a:chExt cx="2730752" cy="2142016"/>
          </a:xfrm>
        </p:grpSpPr>
        <p:pic>
          <p:nvPicPr>
            <p:cNvPr id="7" name="Picture 6">
              <a:extLst>
                <a:ext uri="{FF2B5EF4-FFF2-40B4-BE49-F238E27FC236}">
                  <a16:creationId xmlns:a16="http://schemas.microsoft.com/office/drawing/2014/main" id="{911194D3-CA0C-124D-BE73-02DE3864D2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088" y="1412776"/>
              <a:ext cx="2730752" cy="1998000"/>
            </a:xfrm>
            <a:prstGeom prst="rect">
              <a:avLst/>
            </a:prstGeom>
          </p:spPr>
        </p:pic>
        <p:sp>
          <p:nvSpPr>
            <p:cNvPr id="15" name="Content Placeholder 2">
              <a:extLst>
                <a:ext uri="{FF2B5EF4-FFF2-40B4-BE49-F238E27FC236}">
                  <a16:creationId xmlns:a16="http://schemas.microsoft.com/office/drawing/2014/main" id="{410AE89A-F55E-654F-A7E7-86797AC12B92}"/>
                </a:ext>
              </a:extLst>
            </p:cNvPr>
            <p:cNvSpPr txBox="1">
              <a:spLocks/>
            </p:cNvSpPr>
            <p:nvPr/>
          </p:nvSpPr>
          <p:spPr>
            <a:xfrm>
              <a:off x="5436096" y="1268760"/>
              <a:ext cx="2530624" cy="6424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None/>
              </a:pPr>
              <a:r>
                <a:rPr lang="en-US" sz="1600" b="1" dirty="0" err="1">
                  <a:solidFill>
                    <a:schemeClr val="bg1"/>
                  </a:solidFill>
                </a:rPr>
                <a:t>Marenostrum</a:t>
              </a:r>
              <a:r>
                <a:rPr lang="en-US" sz="1600" b="1" dirty="0">
                  <a:solidFill>
                    <a:schemeClr val="bg1"/>
                  </a:solidFill>
                </a:rPr>
                <a:t>, BSC (ES)</a:t>
              </a:r>
            </a:p>
          </p:txBody>
        </p:sp>
      </p:grpSp>
      <p:sp>
        <p:nvSpPr>
          <p:cNvPr id="16" name="Content Placeholder 2">
            <a:extLst>
              <a:ext uri="{FF2B5EF4-FFF2-40B4-BE49-F238E27FC236}">
                <a16:creationId xmlns:a16="http://schemas.microsoft.com/office/drawing/2014/main" id="{AA9F1528-1F78-C041-87D3-F9A7CC581368}"/>
              </a:ext>
            </a:extLst>
          </p:cNvPr>
          <p:cNvSpPr txBox="1">
            <a:spLocks/>
          </p:cNvSpPr>
          <p:nvPr/>
        </p:nvSpPr>
        <p:spPr>
          <a:xfrm>
            <a:off x="5287888" y="1490364"/>
            <a:ext cx="3748608" cy="474694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Avenir Next" charset="0"/>
                <a:ea typeface="Avenir Next" charset="0"/>
                <a:cs typeface="Avenir Next"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Avenir Next" charset="0"/>
                <a:ea typeface="Avenir Next" charset="0"/>
                <a:cs typeface="Avenir Next" charset="0"/>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solidFill>
                <a:latin typeface="Avenir Next" charset="0"/>
                <a:ea typeface="Avenir Next" charset="0"/>
                <a:cs typeface="Avenir Next"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Next" charset="0"/>
                <a:ea typeface="Avenir Next" charset="0"/>
                <a:cs typeface="Avenir Next"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Avenir Next" charset="0"/>
                <a:ea typeface="Avenir Next" charset="0"/>
                <a:cs typeface="Avenir Next"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600" b="1" dirty="0"/>
              <a:t>User Experience</a:t>
            </a:r>
          </a:p>
          <a:p>
            <a:pPr>
              <a:lnSpc>
                <a:spcPct val="150000"/>
              </a:lnSpc>
            </a:pPr>
            <a:r>
              <a:rPr lang="en-US" sz="1600" dirty="0"/>
              <a:t>Multiuser system</a:t>
            </a:r>
          </a:p>
          <a:p>
            <a:pPr>
              <a:lnSpc>
                <a:spcPct val="150000"/>
              </a:lnSpc>
            </a:pPr>
            <a:r>
              <a:rPr lang="en-US" sz="1600" dirty="0"/>
              <a:t>Unix OS</a:t>
            </a:r>
          </a:p>
          <a:p>
            <a:pPr>
              <a:lnSpc>
                <a:spcPct val="150000"/>
              </a:lnSpc>
            </a:pPr>
            <a:r>
              <a:rPr lang="en-US" sz="1600" dirty="0"/>
              <a:t>Optimized software</a:t>
            </a:r>
            <a:endParaRPr lang="en-US" sz="1600" b="1" dirty="0"/>
          </a:p>
          <a:p>
            <a:pPr marL="0" indent="0">
              <a:lnSpc>
                <a:spcPct val="150000"/>
              </a:lnSpc>
              <a:buNone/>
            </a:pPr>
            <a:r>
              <a:rPr lang="en-US" sz="1600" b="1" dirty="0"/>
              <a:t>Compute power</a:t>
            </a:r>
          </a:p>
          <a:p>
            <a:pPr>
              <a:lnSpc>
                <a:spcPct val="150000"/>
              </a:lnSpc>
            </a:pPr>
            <a:r>
              <a:rPr lang="en-US" sz="1600" dirty="0"/>
              <a:t>Many CPUs system</a:t>
            </a:r>
          </a:p>
          <a:p>
            <a:pPr>
              <a:lnSpc>
                <a:spcPct val="150000"/>
              </a:lnSpc>
            </a:pPr>
            <a:r>
              <a:rPr lang="en-US" sz="1600" dirty="0"/>
              <a:t>Specialized Hardware</a:t>
            </a:r>
          </a:p>
          <a:p>
            <a:pPr>
              <a:lnSpc>
                <a:spcPct val="150000"/>
              </a:lnSpc>
            </a:pPr>
            <a:r>
              <a:rPr lang="en-US" sz="1600" dirty="0"/>
              <a:t>Low-latency/High bandwidth Connections</a:t>
            </a:r>
          </a:p>
          <a:p>
            <a:pPr marL="0" indent="0">
              <a:lnSpc>
                <a:spcPct val="150000"/>
              </a:lnSpc>
              <a:buNone/>
            </a:pPr>
            <a:r>
              <a:rPr lang="en-US" sz="1600" b="1" dirty="0"/>
              <a:t>Storage</a:t>
            </a:r>
          </a:p>
          <a:p>
            <a:pPr>
              <a:lnSpc>
                <a:spcPct val="150000"/>
              </a:lnSpc>
            </a:pPr>
            <a:r>
              <a:rPr lang="en-US" sz="1600" dirty="0"/>
              <a:t>Efficient I/O</a:t>
            </a:r>
          </a:p>
          <a:p>
            <a:pPr>
              <a:lnSpc>
                <a:spcPct val="150000"/>
              </a:lnSpc>
            </a:pPr>
            <a:r>
              <a:rPr lang="en-US" sz="1600" dirty="0"/>
              <a:t>Large Memories</a:t>
            </a:r>
            <a:endParaRPr lang="en-US" sz="1600" b="1" dirty="0"/>
          </a:p>
        </p:txBody>
      </p:sp>
      <p:pic>
        <p:nvPicPr>
          <p:cNvPr id="22" name="Picture 21">
            <a:extLst>
              <a:ext uri="{FF2B5EF4-FFF2-40B4-BE49-F238E27FC236}">
                <a16:creationId xmlns:a16="http://schemas.microsoft.com/office/drawing/2014/main" id="{7C0E8B2E-252A-AB4B-A9CA-1F002B33B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2000" y="1412776"/>
            <a:ext cx="720000" cy="720000"/>
          </a:xfrm>
          <a:prstGeom prst="rect">
            <a:avLst/>
          </a:prstGeom>
        </p:spPr>
      </p:pic>
    </p:spTree>
    <p:extLst>
      <p:ext uri="{BB962C8B-B14F-4D97-AF65-F5344CB8AC3E}">
        <p14:creationId xmlns:p14="http://schemas.microsoft.com/office/powerpoint/2010/main" val="2156248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GB" sz="2400" u="sng" dirty="0"/>
              <a:t>Running python on </a:t>
            </a:r>
            <a:r>
              <a:rPr lang="en-GB" sz="2400" u="sng" dirty="0" err="1"/>
              <a:t>MarenostrumIV</a:t>
            </a:r>
            <a:endParaRPr lang="en-GB" sz="2400" b="1" u="sng" dirty="0"/>
          </a:p>
          <a:p>
            <a:pPr marL="0" indent="0" algn="ctr">
              <a:lnSpc>
                <a:spcPct val="200000"/>
              </a:lnSpc>
              <a:buNone/>
            </a:pPr>
            <a:r>
              <a:rPr lang="en-GB" sz="2000" dirty="0"/>
              <a:t>run-jobs/</a:t>
            </a:r>
            <a:r>
              <a:rPr lang="en-GB" sz="2000" dirty="0" err="1"/>
              <a:t>python_seq.sub</a:t>
            </a:r>
            <a:endParaRPr lang="en-GB" sz="2000" dirty="0"/>
          </a:p>
          <a:p>
            <a:pPr marL="0" indent="0" algn="ctr">
              <a:lnSpc>
                <a:spcPct val="200000"/>
              </a:lnSpc>
              <a:buNone/>
            </a:pPr>
            <a:r>
              <a:rPr lang="en-GB" sz="2000" dirty="0"/>
              <a:t>run-jobs/</a:t>
            </a:r>
            <a:r>
              <a:rPr lang="en-GB" sz="2000" dirty="0" err="1"/>
              <a:t>pairwise.py</a:t>
            </a:r>
            <a:endParaRPr lang="en-GB" sz="2000" dirty="0"/>
          </a:p>
          <a:p>
            <a:pPr>
              <a:lnSpc>
                <a:spcPct val="200000"/>
              </a:lnSpc>
            </a:pPr>
            <a:endParaRPr lang="en-GB" sz="2000" dirty="0"/>
          </a:p>
          <a:p>
            <a:pPr>
              <a:lnSpc>
                <a:spcPct val="200000"/>
              </a:lnSpc>
            </a:pPr>
            <a:r>
              <a:rPr lang="en-GB" sz="2000" dirty="0"/>
              <a:t>Using a system installed software (modules)</a:t>
            </a:r>
          </a:p>
          <a:p>
            <a:pPr>
              <a:lnSpc>
                <a:spcPct val="200000"/>
              </a:lnSpc>
            </a:pPr>
            <a:r>
              <a:rPr lang="en-GB" sz="2000" dirty="0"/>
              <a:t>Make appropriate usage of disk space (scratch)</a:t>
            </a:r>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Batch system - Ex2</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60</a:t>
            </a:fld>
            <a:endParaRPr lang="nl-NL" dirty="0"/>
          </a:p>
        </p:txBody>
      </p:sp>
    </p:spTree>
    <p:extLst>
      <p:ext uri="{BB962C8B-B14F-4D97-AF65-F5344CB8AC3E}">
        <p14:creationId xmlns:p14="http://schemas.microsoft.com/office/powerpoint/2010/main" val="651741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C945-2374-324B-8FDA-0DB59FBE6A43}"/>
              </a:ext>
            </a:extLst>
          </p:cNvPr>
          <p:cNvSpPr>
            <a:spLocks noGrp="1"/>
          </p:cNvSpPr>
          <p:nvPr>
            <p:ph type="title"/>
          </p:nvPr>
        </p:nvSpPr>
        <p:spPr/>
        <p:txBody>
          <a:bodyPr/>
          <a:lstStyle/>
          <a:p>
            <a:r>
              <a:rPr lang="en-US" dirty="0"/>
              <a:t>Running jobs</a:t>
            </a:r>
          </a:p>
        </p:txBody>
      </p:sp>
      <p:sp>
        <p:nvSpPr>
          <p:cNvPr id="3" name="Text Placeholder 2">
            <a:extLst>
              <a:ext uri="{FF2B5EF4-FFF2-40B4-BE49-F238E27FC236}">
                <a16:creationId xmlns:a16="http://schemas.microsoft.com/office/drawing/2014/main" id="{2A71F48F-B760-8B42-B30B-59DE8D864A66}"/>
              </a:ext>
            </a:extLst>
          </p:cNvPr>
          <p:cNvSpPr>
            <a:spLocks noGrp="1"/>
          </p:cNvSpPr>
          <p:nvPr>
            <p:ph type="body" idx="1"/>
          </p:nvPr>
        </p:nvSpPr>
        <p:spPr/>
        <p:txBody>
          <a:bodyPr/>
          <a:lstStyle/>
          <a:p>
            <a:r>
              <a:rPr lang="en-US" dirty="0"/>
              <a:t>Introduction to HPC in Computational Modelling</a:t>
            </a:r>
          </a:p>
        </p:txBody>
      </p:sp>
      <p:sp>
        <p:nvSpPr>
          <p:cNvPr id="4" name="Slide Number Placeholder 3">
            <a:extLst>
              <a:ext uri="{FF2B5EF4-FFF2-40B4-BE49-F238E27FC236}">
                <a16:creationId xmlns:a16="http://schemas.microsoft.com/office/drawing/2014/main" id="{B213B346-912F-1141-8766-59B3CBC19115}"/>
              </a:ext>
            </a:extLst>
          </p:cNvPr>
          <p:cNvSpPr>
            <a:spLocks noGrp="1"/>
          </p:cNvSpPr>
          <p:nvPr>
            <p:ph type="sldNum" sz="quarter" idx="12"/>
          </p:nvPr>
        </p:nvSpPr>
        <p:spPr/>
        <p:txBody>
          <a:bodyPr/>
          <a:lstStyle/>
          <a:p>
            <a:fld id="{5E8D41EB-9C43-490C-9145-7EDE525ABBF5}" type="slidenum">
              <a:rPr lang="nl-NL" smtClean="0"/>
              <a:t>61</a:t>
            </a:fld>
            <a:endParaRPr lang="nl-NL"/>
          </a:p>
        </p:txBody>
      </p:sp>
      <p:sp>
        <p:nvSpPr>
          <p:cNvPr id="7" name="Title 1">
            <a:extLst>
              <a:ext uri="{FF2B5EF4-FFF2-40B4-BE49-F238E27FC236}">
                <a16:creationId xmlns:a16="http://schemas.microsoft.com/office/drawing/2014/main" id="{1F33C9FD-E12D-BC45-B5FF-E1596D969287}"/>
              </a:ext>
            </a:extLst>
          </p:cNvPr>
          <p:cNvSpPr txBox="1">
            <a:spLocks/>
          </p:cNvSpPr>
          <p:nvPr/>
        </p:nvSpPr>
        <p:spPr>
          <a:xfrm>
            <a:off x="5029200" y="1268760"/>
            <a:ext cx="4114800" cy="85010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b="1" kern="1200">
                <a:solidFill>
                  <a:schemeClr val="tx1"/>
                </a:solidFill>
                <a:latin typeface="Avenir Next" charset="0"/>
                <a:ea typeface="Avenir Next" charset="0"/>
                <a:cs typeface="Avenir Next"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Avenir Next" charset="0"/>
              </a:rPr>
              <a:t>Parallel jobs</a:t>
            </a:r>
          </a:p>
        </p:txBody>
      </p:sp>
    </p:spTree>
    <p:extLst>
      <p:ext uri="{BB962C8B-B14F-4D97-AF65-F5344CB8AC3E}">
        <p14:creationId xmlns:p14="http://schemas.microsoft.com/office/powerpoint/2010/main" val="1655974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b="1" dirty="0"/>
              <a:t>Serial computing</a:t>
            </a:r>
          </a:p>
          <a:p>
            <a:pPr marL="0" indent="0">
              <a:lnSpc>
                <a:spcPct val="150000"/>
              </a:lnSpc>
              <a:spcBef>
                <a:spcPts val="0"/>
              </a:spcBef>
              <a:buNone/>
              <a:defRPr/>
            </a:pPr>
            <a:r>
              <a:rPr lang="en-US" sz="1800" dirty="0"/>
              <a:t>A problem is broken into a discrete series of instructions, which are executed sequentially on a single processor</a:t>
            </a:r>
          </a:p>
          <a:p>
            <a:pPr marL="0" indent="0">
              <a:spcBef>
                <a:spcPts val="0"/>
              </a:spcBef>
              <a:buNone/>
              <a:defRPr/>
            </a:pPr>
            <a:endParaRPr lang="en-US" sz="18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62</a:t>
            </a:fld>
            <a:endParaRPr lang="nl-NL" dirty="0"/>
          </a:p>
        </p:txBody>
      </p:sp>
      <p:pic>
        <p:nvPicPr>
          <p:cNvPr id="3" name="Picture 2">
            <a:extLst>
              <a:ext uri="{FF2B5EF4-FFF2-40B4-BE49-F238E27FC236}">
                <a16:creationId xmlns:a16="http://schemas.microsoft.com/office/drawing/2014/main" id="{651D437A-62E9-E24F-B1BB-04E43DB9EB6F}"/>
              </a:ext>
            </a:extLst>
          </p:cNvPr>
          <p:cNvPicPr>
            <a:picLocks noChangeAspect="1"/>
          </p:cNvPicPr>
          <p:nvPr/>
        </p:nvPicPr>
        <p:blipFill>
          <a:blip r:embed="rId2"/>
          <a:stretch>
            <a:fillRect/>
          </a:stretch>
        </p:blipFill>
        <p:spPr>
          <a:xfrm>
            <a:off x="1800312" y="3068960"/>
            <a:ext cx="5580000" cy="2309602"/>
          </a:xfrm>
          <a:prstGeom prst="rect">
            <a:avLst/>
          </a:prstGeom>
        </p:spPr>
      </p:pic>
      <p:sp>
        <p:nvSpPr>
          <p:cNvPr id="6" name="TextBox 5">
            <a:extLst>
              <a:ext uri="{FF2B5EF4-FFF2-40B4-BE49-F238E27FC236}">
                <a16:creationId xmlns:a16="http://schemas.microsoft.com/office/drawing/2014/main" id="{CA256EF0-974A-C048-BA7A-9D1FCD36222F}"/>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3"/>
              </a:rPr>
              <a:t>https://computing.llnl.gov/tutorials/parallel_com</a:t>
            </a:r>
            <a:endParaRPr lang="en-US" sz="1200" dirty="0"/>
          </a:p>
        </p:txBody>
      </p:sp>
    </p:spTree>
    <p:extLst>
      <p:ext uri="{BB962C8B-B14F-4D97-AF65-F5344CB8AC3E}">
        <p14:creationId xmlns:p14="http://schemas.microsoft.com/office/powerpoint/2010/main" val="3732476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spcBef>
                <a:spcPts val="0"/>
              </a:spcBef>
              <a:buNone/>
              <a:defRPr/>
            </a:pPr>
            <a:r>
              <a:rPr lang="en-US" sz="2000" b="1" dirty="0"/>
              <a:t>Parallel computing</a:t>
            </a:r>
          </a:p>
          <a:p>
            <a:pPr marL="0" indent="0">
              <a:lnSpc>
                <a:spcPct val="150000"/>
              </a:lnSpc>
              <a:spcBef>
                <a:spcPts val="0"/>
              </a:spcBef>
              <a:buNone/>
              <a:defRPr/>
            </a:pPr>
            <a:r>
              <a:rPr lang="en-US" sz="1800" dirty="0"/>
              <a:t>A problem is broken into discrete parts that can be solved concurrently using simultaneously multiple resources</a:t>
            </a:r>
          </a:p>
          <a:p>
            <a:pPr marL="0" indent="0">
              <a:lnSpc>
                <a:spcPct val="150000"/>
              </a:lnSpc>
              <a:spcBef>
                <a:spcPts val="0"/>
              </a:spcBef>
              <a:buNone/>
              <a:defRPr/>
            </a:pPr>
            <a:endParaRPr lang="en-US" sz="1800" dirty="0"/>
          </a:p>
          <a:p>
            <a:pPr marL="0" indent="0">
              <a:spcBef>
                <a:spcPts val="0"/>
              </a:spcBef>
              <a:buNone/>
              <a:defRPr/>
            </a:pPr>
            <a:endParaRPr lang="en-US" sz="18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63</a:t>
            </a:fld>
            <a:endParaRPr lang="nl-NL" dirty="0"/>
          </a:p>
        </p:txBody>
      </p:sp>
      <p:pic>
        <p:nvPicPr>
          <p:cNvPr id="6" name="Picture 5">
            <a:extLst>
              <a:ext uri="{FF2B5EF4-FFF2-40B4-BE49-F238E27FC236}">
                <a16:creationId xmlns:a16="http://schemas.microsoft.com/office/drawing/2014/main" id="{AE63B1F3-9FDC-3B46-B151-D95DB0DC9DFB}"/>
              </a:ext>
            </a:extLst>
          </p:cNvPr>
          <p:cNvPicPr>
            <a:picLocks noChangeAspect="1"/>
          </p:cNvPicPr>
          <p:nvPr/>
        </p:nvPicPr>
        <p:blipFill>
          <a:blip r:embed="rId2"/>
          <a:stretch>
            <a:fillRect/>
          </a:stretch>
        </p:blipFill>
        <p:spPr>
          <a:xfrm>
            <a:off x="1907704" y="2855722"/>
            <a:ext cx="5328592" cy="2906505"/>
          </a:xfrm>
          <a:prstGeom prst="rect">
            <a:avLst/>
          </a:prstGeom>
        </p:spPr>
      </p:pic>
      <p:sp>
        <p:nvSpPr>
          <p:cNvPr id="7" name="TextBox 6">
            <a:extLst>
              <a:ext uri="{FF2B5EF4-FFF2-40B4-BE49-F238E27FC236}">
                <a16:creationId xmlns:a16="http://schemas.microsoft.com/office/drawing/2014/main" id="{2CDDA98A-04A0-DD46-8D65-627A4C91A7FC}"/>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3"/>
              </a:rPr>
              <a:t>https://computing.llnl.gov/tutorials/parallel_com</a:t>
            </a:r>
            <a:endParaRPr lang="en-US" sz="1200" dirty="0"/>
          </a:p>
        </p:txBody>
      </p:sp>
    </p:spTree>
    <p:extLst>
      <p:ext uri="{BB962C8B-B14F-4D97-AF65-F5344CB8AC3E}">
        <p14:creationId xmlns:p14="http://schemas.microsoft.com/office/powerpoint/2010/main" val="3899188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GB" sz="2400" u="sng" dirty="0"/>
              <a:t>Running python in parallel on </a:t>
            </a:r>
            <a:r>
              <a:rPr lang="en-GB" sz="2400" u="sng" dirty="0" err="1"/>
              <a:t>MarenostrumIV</a:t>
            </a:r>
            <a:endParaRPr lang="en-GB" sz="2400" b="1" u="sng" dirty="0"/>
          </a:p>
          <a:p>
            <a:pPr marL="0" indent="0" algn="ctr">
              <a:lnSpc>
                <a:spcPct val="200000"/>
              </a:lnSpc>
              <a:buNone/>
            </a:pPr>
            <a:r>
              <a:rPr lang="en-GB" sz="2000" dirty="0"/>
              <a:t>batch-sys/</a:t>
            </a:r>
            <a:r>
              <a:rPr lang="en-GB" sz="2000" dirty="0" err="1"/>
              <a:t>python_par.sub</a:t>
            </a:r>
            <a:endParaRPr lang="en-GB" sz="2000" dirty="0"/>
          </a:p>
          <a:p>
            <a:pPr marL="0" indent="0" algn="ctr">
              <a:lnSpc>
                <a:spcPct val="200000"/>
              </a:lnSpc>
              <a:buNone/>
            </a:pPr>
            <a:r>
              <a:rPr lang="en-GB" sz="2000" dirty="0"/>
              <a:t>batch-sys/</a:t>
            </a:r>
            <a:r>
              <a:rPr lang="en-GB" sz="2000" dirty="0" err="1"/>
              <a:t>pairwise.py</a:t>
            </a:r>
            <a:endParaRPr lang="en-GB" sz="2000" dirty="0"/>
          </a:p>
          <a:p>
            <a:pPr>
              <a:lnSpc>
                <a:spcPct val="200000"/>
              </a:lnSpc>
            </a:pPr>
            <a:endParaRPr lang="en-GB" sz="2000" dirty="0"/>
          </a:p>
          <a:p>
            <a:pPr marL="0" indent="0">
              <a:lnSpc>
                <a:spcPct val="200000"/>
              </a:lnSpc>
              <a:buNone/>
            </a:pPr>
            <a:r>
              <a:rPr lang="en-GB" sz="2000" dirty="0"/>
              <a:t>Exploit background processes in UNIX</a:t>
            </a:r>
          </a:p>
          <a:p>
            <a:pPr>
              <a:lnSpc>
                <a:spcPct val="200000"/>
              </a:lnSpc>
            </a:pPr>
            <a:r>
              <a:rPr lang="en-GB" sz="2000" dirty="0">
                <a:latin typeface="Monaco" pitchFamily="2" charset="77"/>
              </a:rPr>
              <a:t>&amp;</a:t>
            </a:r>
            <a:r>
              <a:rPr lang="en-GB" sz="2000" dirty="0"/>
              <a:t> : </a:t>
            </a:r>
            <a:r>
              <a:rPr lang="en-GB" sz="1600" dirty="0"/>
              <a:t>at the end of a command put the process in </a:t>
            </a:r>
            <a:r>
              <a:rPr lang="en-GB" sz="1600" dirty="0" err="1"/>
              <a:t>bg</a:t>
            </a:r>
            <a:r>
              <a:rPr lang="en-GB" sz="1600" dirty="0"/>
              <a:t> and let you continue to work</a:t>
            </a:r>
          </a:p>
          <a:p>
            <a:pPr lvl="0">
              <a:lnSpc>
                <a:spcPct val="200000"/>
              </a:lnSpc>
            </a:pPr>
            <a:r>
              <a:rPr lang="en-GB" sz="2000" dirty="0">
                <a:solidFill>
                  <a:prstClr val="black"/>
                </a:solidFill>
                <a:latin typeface="Monaco" pitchFamily="2" charset="77"/>
              </a:rPr>
              <a:t>wait</a:t>
            </a:r>
            <a:r>
              <a:rPr lang="en-GB" sz="2000" dirty="0">
                <a:solidFill>
                  <a:prstClr val="black"/>
                </a:solidFill>
              </a:rPr>
              <a:t> : </a:t>
            </a:r>
            <a:r>
              <a:rPr lang="en-GB" sz="1600" dirty="0">
                <a:solidFill>
                  <a:prstClr val="black"/>
                </a:solidFill>
              </a:rPr>
              <a:t>wait that all the background processes have ended before continue</a:t>
            </a:r>
          </a:p>
          <a:p>
            <a:pPr marL="0" indent="0">
              <a:buNone/>
            </a:pPr>
            <a:endParaRPr lang="en-GB" sz="24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 - Ex</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64</a:t>
            </a:fld>
            <a:endParaRPr lang="nl-NL" dirty="0"/>
          </a:p>
        </p:txBody>
      </p:sp>
    </p:spTree>
    <p:extLst>
      <p:ext uri="{BB962C8B-B14F-4D97-AF65-F5344CB8AC3E}">
        <p14:creationId xmlns:p14="http://schemas.microsoft.com/office/powerpoint/2010/main" val="835831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4"/>
            <a:ext cx="4834880" cy="4641379"/>
          </a:xfrm>
        </p:spPr>
        <p:txBody>
          <a:bodyPr>
            <a:noAutofit/>
          </a:bodyPr>
          <a:lstStyle/>
          <a:p>
            <a:pPr>
              <a:spcBef>
                <a:spcPts val="0"/>
              </a:spcBef>
              <a:defRPr/>
            </a:pPr>
            <a:r>
              <a:rPr lang="en-US" sz="2000" u="sng" dirty="0"/>
              <a:t>Task parallel</a:t>
            </a:r>
          </a:p>
          <a:p>
            <a:pPr lvl="1">
              <a:spcBef>
                <a:spcPts val="0"/>
              </a:spcBef>
              <a:defRPr/>
            </a:pPr>
            <a:r>
              <a:rPr lang="en-US" sz="1600" dirty="0"/>
              <a:t>many independent runs</a:t>
            </a:r>
          </a:p>
          <a:p>
            <a:pPr lvl="1">
              <a:spcBef>
                <a:spcPts val="0"/>
              </a:spcBef>
              <a:defRPr/>
            </a:pPr>
            <a:r>
              <a:rPr lang="en-US" sz="1600" dirty="0"/>
              <a:t>needs orchestration</a:t>
            </a:r>
          </a:p>
          <a:p>
            <a:pPr lvl="1">
              <a:spcBef>
                <a:spcPts val="0"/>
              </a:spcBef>
              <a:defRPr/>
            </a:pPr>
            <a:r>
              <a:rPr lang="en-US" sz="1600" dirty="0"/>
              <a:t>for monte-</a:t>
            </a:r>
            <a:r>
              <a:rPr lang="en-US" sz="1600" dirty="0" err="1"/>
              <a:t>carlo</a:t>
            </a:r>
            <a:r>
              <a:rPr lang="en-US" sz="1600" dirty="0"/>
              <a:t>, parameter sweeps</a:t>
            </a:r>
          </a:p>
          <a:p>
            <a:pPr marL="400050" lvl="1" indent="0">
              <a:spcBef>
                <a:spcPts val="0"/>
              </a:spcBef>
              <a:buNone/>
              <a:defRPr/>
            </a:pPr>
            <a:r>
              <a:rPr lang="en-US" sz="1800" dirty="0"/>
              <a:t> </a:t>
            </a:r>
            <a:endParaRPr lang="en-US" sz="2000" u="sng" dirty="0"/>
          </a:p>
          <a:p>
            <a:pPr>
              <a:spcBef>
                <a:spcPts val="0"/>
              </a:spcBef>
              <a:defRPr/>
            </a:pPr>
            <a:r>
              <a:rPr lang="en-US" sz="2000" u="sng" dirty="0"/>
              <a:t>Shared memory</a:t>
            </a:r>
          </a:p>
          <a:p>
            <a:pPr lvl="1">
              <a:spcBef>
                <a:spcPts val="0"/>
              </a:spcBef>
              <a:defRPr/>
            </a:pPr>
            <a:r>
              <a:rPr lang="en-US" sz="1600" dirty="0"/>
              <a:t>always within one batch node</a:t>
            </a:r>
          </a:p>
          <a:p>
            <a:pPr lvl="1">
              <a:spcBef>
                <a:spcPts val="0"/>
              </a:spcBef>
              <a:defRPr/>
            </a:pPr>
            <a:r>
              <a:rPr lang="en-US" sz="1600" dirty="0"/>
              <a:t>uses threads</a:t>
            </a:r>
          </a:p>
          <a:p>
            <a:pPr lvl="1">
              <a:spcBef>
                <a:spcPts val="0"/>
              </a:spcBef>
              <a:defRPr/>
            </a:pPr>
            <a:r>
              <a:rPr lang="en-US" sz="1600" dirty="0"/>
              <a:t>often implicit</a:t>
            </a:r>
          </a:p>
          <a:p>
            <a:pPr lvl="1">
              <a:spcBef>
                <a:spcPts val="0"/>
              </a:spcBef>
              <a:defRPr/>
            </a:pPr>
            <a:endParaRPr lang="en-US" sz="2000" dirty="0"/>
          </a:p>
          <a:p>
            <a:pPr>
              <a:spcBef>
                <a:spcPts val="0"/>
              </a:spcBef>
              <a:defRPr/>
            </a:pPr>
            <a:r>
              <a:rPr lang="en-US" sz="2000" u="sng" dirty="0"/>
              <a:t>Distributed memory</a:t>
            </a:r>
          </a:p>
          <a:p>
            <a:pPr lvl="1">
              <a:spcBef>
                <a:spcPts val="0"/>
              </a:spcBef>
              <a:defRPr/>
            </a:pPr>
            <a:r>
              <a:rPr lang="en-US" sz="1600" dirty="0"/>
              <a:t>can use one or more batch nodes</a:t>
            </a:r>
          </a:p>
          <a:p>
            <a:pPr lvl="1">
              <a:spcBef>
                <a:spcPts val="0"/>
              </a:spcBef>
              <a:defRPr/>
            </a:pPr>
            <a:r>
              <a:rPr lang="en-US" sz="1600" dirty="0"/>
              <a:t>uses separate processes</a:t>
            </a:r>
          </a:p>
          <a:p>
            <a:pPr lvl="1">
              <a:spcBef>
                <a:spcPts val="0"/>
              </a:spcBef>
              <a:defRPr/>
            </a:pPr>
            <a:r>
              <a:rPr lang="en-US" sz="1600" dirty="0"/>
              <a:t>almost always using MPI</a:t>
            </a:r>
          </a:p>
          <a:p>
            <a:pPr lvl="1">
              <a:spcBef>
                <a:spcPts val="0"/>
              </a:spcBef>
              <a:defRPr/>
            </a:pPr>
            <a:r>
              <a:rPr lang="en-US" sz="1600" dirty="0"/>
              <a:t>for PDE problems, time stepping</a:t>
            </a:r>
          </a:p>
          <a:p>
            <a:pPr>
              <a:spcBef>
                <a:spcPts val="0"/>
              </a:spcBef>
              <a:defRPr/>
            </a:pPr>
            <a:endParaRPr lang="en-US"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65</a:t>
            </a:fld>
            <a:endParaRPr lang="nl-NL" dirty="0"/>
          </a:p>
        </p:txBody>
      </p:sp>
      <p:pic>
        <p:nvPicPr>
          <p:cNvPr id="6" name="Picture 5">
            <a:extLst>
              <a:ext uri="{FF2B5EF4-FFF2-40B4-BE49-F238E27FC236}">
                <a16:creationId xmlns:a16="http://schemas.microsoft.com/office/drawing/2014/main" id="{4B083365-097F-4540-9F26-D56345114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1412776"/>
            <a:ext cx="2039496" cy="1404000"/>
          </a:xfrm>
          <a:prstGeom prst="rect">
            <a:avLst/>
          </a:prstGeom>
        </p:spPr>
      </p:pic>
      <p:pic>
        <p:nvPicPr>
          <p:cNvPr id="7" name="Picture 6">
            <a:extLst>
              <a:ext uri="{FF2B5EF4-FFF2-40B4-BE49-F238E27FC236}">
                <a16:creationId xmlns:a16="http://schemas.microsoft.com/office/drawing/2014/main" id="{7D875AB3-A430-D344-A7A0-06ED99334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9477" y="3785365"/>
            <a:ext cx="3467019" cy="1404000"/>
          </a:xfrm>
          <a:prstGeom prst="rect">
            <a:avLst/>
          </a:prstGeom>
        </p:spPr>
      </p:pic>
      <p:sp>
        <p:nvSpPr>
          <p:cNvPr id="9" name="TextBox 8">
            <a:extLst>
              <a:ext uri="{FF2B5EF4-FFF2-40B4-BE49-F238E27FC236}">
                <a16:creationId xmlns:a16="http://schemas.microsoft.com/office/drawing/2014/main" id="{D480B8B9-1A3D-A64A-BE71-CF81AD19F0F9}"/>
              </a:ext>
            </a:extLst>
          </p:cNvPr>
          <p:cNvSpPr txBox="1"/>
          <p:nvPr/>
        </p:nvSpPr>
        <p:spPr>
          <a:xfrm>
            <a:off x="4691648" y="2835518"/>
            <a:ext cx="5112568" cy="276999"/>
          </a:xfrm>
          <a:prstGeom prst="rect">
            <a:avLst/>
          </a:prstGeom>
          <a:noFill/>
        </p:spPr>
        <p:txBody>
          <a:bodyPr wrap="square" rtlCol="0">
            <a:spAutoFit/>
          </a:bodyPr>
          <a:lstStyle/>
          <a:p>
            <a:pPr algn="ctr"/>
            <a:r>
              <a:rPr lang="en-US" sz="1200" dirty="0"/>
              <a:t>Shared memory topology</a:t>
            </a:r>
          </a:p>
        </p:txBody>
      </p:sp>
      <p:sp>
        <p:nvSpPr>
          <p:cNvPr id="10" name="TextBox 9">
            <a:extLst>
              <a:ext uri="{FF2B5EF4-FFF2-40B4-BE49-F238E27FC236}">
                <a16:creationId xmlns:a16="http://schemas.microsoft.com/office/drawing/2014/main" id="{07BBB028-8E00-3E49-887A-20444B07B145}"/>
              </a:ext>
            </a:extLst>
          </p:cNvPr>
          <p:cNvSpPr txBox="1"/>
          <p:nvPr/>
        </p:nvSpPr>
        <p:spPr>
          <a:xfrm>
            <a:off x="4746702" y="5396660"/>
            <a:ext cx="5112568" cy="276999"/>
          </a:xfrm>
          <a:prstGeom prst="rect">
            <a:avLst/>
          </a:prstGeom>
          <a:noFill/>
        </p:spPr>
        <p:txBody>
          <a:bodyPr wrap="square" rtlCol="0">
            <a:spAutoFit/>
          </a:bodyPr>
          <a:lstStyle/>
          <a:p>
            <a:pPr algn="ctr"/>
            <a:r>
              <a:rPr lang="en-US" sz="1200" dirty="0"/>
              <a:t>Distributed memory topology</a:t>
            </a:r>
          </a:p>
        </p:txBody>
      </p:sp>
      <p:sp>
        <p:nvSpPr>
          <p:cNvPr id="11" name="TextBox 10">
            <a:extLst>
              <a:ext uri="{FF2B5EF4-FFF2-40B4-BE49-F238E27FC236}">
                <a16:creationId xmlns:a16="http://schemas.microsoft.com/office/drawing/2014/main" id="{6013818B-3AAB-1540-A732-030E30F978BD}"/>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4"/>
              </a:rPr>
              <a:t>https://computing.llnl.gov/tutorials/parallel_com</a:t>
            </a:r>
            <a:endParaRPr lang="en-US" sz="1200" dirty="0"/>
          </a:p>
        </p:txBody>
      </p:sp>
    </p:spTree>
    <p:extLst>
      <p:ext uri="{BB962C8B-B14F-4D97-AF65-F5344CB8AC3E}">
        <p14:creationId xmlns:p14="http://schemas.microsoft.com/office/powerpoint/2010/main" val="2027865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4"/>
            <a:ext cx="4834880" cy="4641379"/>
          </a:xfrm>
        </p:spPr>
        <p:txBody>
          <a:bodyPr>
            <a:noAutofit/>
          </a:bodyPr>
          <a:lstStyle/>
          <a:p>
            <a:pPr>
              <a:spcBef>
                <a:spcPts val="0"/>
              </a:spcBef>
              <a:defRPr/>
            </a:pPr>
            <a:r>
              <a:rPr lang="en-US" sz="2000" u="sng" dirty="0"/>
              <a:t>Task parallel</a:t>
            </a:r>
          </a:p>
          <a:p>
            <a:pPr lvl="1">
              <a:spcBef>
                <a:spcPts val="0"/>
              </a:spcBef>
              <a:defRPr/>
            </a:pPr>
            <a:r>
              <a:rPr lang="en-US" sz="1600" dirty="0"/>
              <a:t>many independent runs</a:t>
            </a:r>
          </a:p>
          <a:p>
            <a:pPr lvl="1">
              <a:spcBef>
                <a:spcPts val="0"/>
              </a:spcBef>
              <a:defRPr/>
            </a:pPr>
            <a:r>
              <a:rPr lang="en-US" sz="1600" dirty="0"/>
              <a:t>needs orchestration</a:t>
            </a:r>
          </a:p>
          <a:p>
            <a:pPr lvl="1">
              <a:spcBef>
                <a:spcPts val="0"/>
              </a:spcBef>
              <a:defRPr/>
            </a:pPr>
            <a:r>
              <a:rPr lang="en-US" sz="1600" dirty="0"/>
              <a:t>for monte-</a:t>
            </a:r>
            <a:r>
              <a:rPr lang="en-US" sz="1600" dirty="0" err="1"/>
              <a:t>carlo</a:t>
            </a:r>
            <a:r>
              <a:rPr lang="en-US" sz="1600" dirty="0"/>
              <a:t>, parameter sweeps</a:t>
            </a:r>
          </a:p>
          <a:p>
            <a:pPr marL="400050" lvl="1" indent="0">
              <a:spcBef>
                <a:spcPts val="0"/>
              </a:spcBef>
              <a:buNone/>
              <a:defRPr/>
            </a:pPr>
            <a:r>
              <a:rPr lang="en-US" sz="1800" dirty="0"/>
              <a:t> </a:t>
            </a:r>
            <a:endParaRPr lang="en-US" sz="2000" u="sng" dirty="0"/>
          </a:p>
          <a:p>
            <a:pPr>
              <a:spcBef>
                <a:spcPts val="0"/>
              </a:spcBef>
              <a:defRPr/>
            </a:pPr>
            <a:r>
              <a:rPr lang="en-US" sz="2000" u="sng" dirty="0"/>
              <a:t>Shared memory</a:t>
            </a:r>
          </a:p>
          <a:p>
            <a:pPr lvl="1">
              <a:spcBef>
                <a:spcPts val="0"/>
              </a:spcBef>
              <a:defRPr/>
            </a:pPr>
            <a:r>
              <a:rPr lang="en-US" sz="1600" dirty="0"/>
              <a:t>always within one batch node</a:t>
            </a:r>
          </a:p>
          <a:p>
            <a:pPr lvl="1">
              <a:spcBef>
                <a:spcPts val="0"/>
              </a:spcBef>
              <a:defRPr/>
            </a:pPr>
            <a:r>
              <a:rPr lang="en-US" sz="1600" dirty="0"/>
              <a:t>uses threads</a:t>
            </a:r>
          </a:p>
          <a:p>
            <a:pPr lvl="1">
              <a:spcBef>
                <a:spcPts val="0"/>
              </a:spcBef>
              <a:defRPr/>
            </a:pPr>
            <a:r>
              <a:rPr lang="en-US" sz="1600" dirty="0"/>
              <a:t>often implicit</a:t>
            </a:r>
          </a:p>
          <a:p>
            <a:pPr lvl="1">
              <a:spcBef>
                <a:spcPts val="0"/>
              </a:spcBef>
              <a:defRPr/>
            </a:pPr>
            <a:endParaRPr lang="en-US" sz="2000" dirty="0"/>
          </a:p>
          <a:p>
            <a:pPr>
              <a:spcBef>
                <a:spcPts val="0"/>
              </a:spcBef>
              <a:defRPr/>
            </a:pPr>
            <a:r>
              <a:rPr lang="en-US" sz="2000" u="sng" dirty="0"/>
              <a:t>Distributed memory</a:t>
            </a:r>
          </a:p>
          <a:p>
            <a:pPr lvl="1">
              <a:spcBef>
                <a:spcPts val="0"/>
              </a:spcBef>
              <a:defRPr/>
            </a:pPr>
            <a:r>
              <a:rPr lang="en-US" sz="1600" dirty="0"/>
              <a:t>can use one or more batch nodes</a:t>
            </a:r>
          </a:p>
          <a:p>
            <a:pPr lvl="1">
              <a:spcBef>
                <a:spcPts val="0"/>
              </a:spcBef>
              <a:defRPr/>
            </a:pPr>
            <a:r>
              <a:rPr lang="en-US" sz="1600" dirty="0"/>
              <a:t>uses separate processes</a:t>
            </a:r>
          </a:p>
          <a:p>
            <a:pPr lvl="1">
              <a:spcBef>
                <a:spcPts val="0"/>
              </a:spcBef>
              <a:defRPr/>
            </a:pPr>
            <a:r>
              <a:rPr lang="en-US" sz="1600" dirty="0"/>
              <a:t>almost always using MPI</a:t>
            </a:r>
          </a:p>
          <a:p>
            <a:pPr lvl="1">
              <a:spcBef>
                <a:spcPts val="0"/>
              </a:spcBef>
              <a:defRPr/>
            </a:pPr>
            <a:r>
              <a:rPr lang="en-US" sz="1600" dirty="0"/>
              <a:t>for PDE problems, time stepping</a:t>
            </a:r>
          </a:p>
          <a:p>
            <a:pPr>
              <a:spcBef>
                <a:spcPts val="0"/>
              </a:spcBef>
              <a:defRPr/>
            </a:pPr>
            <a:endParaRPr lang="en-US"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66</a:t>
            </a:fld>
            <a:endParaRPr lang="nl-NL" dirty="0"/>
          </a:p>
        </p:txBody>
      </p:sp>
      <p:pic>
        <p:nvPicPr>
          <p:cNvPr id="8" name="Picture 7">
            <a:extLst>
              <a:ext uri="{FF2B5EF4-FFF2-40B4-BE49-F238E27FC236}">
                <a16:creationId xmlns:a16="http://schemas.microsoft.com/office/drawing/2014/main" id="{CC22F3F1-E25F-6E45-ABEB-23319223E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444" y="2996952"/>
            <a:ext cx="3467020" cy="1404000"/>
          </a:xfrm>
          <a:prstGeom prst="rect">
            <a:avLst/>
          </a:prstGeom>
        </p:spPr>
      </p:pic>
      <p:sp>
        <p:nvSpPr>
          <p:cNvPr id="9" name="TextBox 8">
            <a:extLst>
              <a:ext uri="{FF2B5EF4-FFF2-40B4-BE49-F238E27FC236}">
                <a16:creationId xmlns:a16="http://schemas.microsoft.com/office/drawing/2014/main" id="{3240A06B-1C71-D141-A882-C53678CCA614}"/>
              </a:ext>
            </a:extLst>
          </p:cNvPr>
          <p:cNvSpPr txBox="1"/>
          <p:nvPr/>
        </p:nvSpPr>
        <p:spPr>
          <a:xfrm>
            <a:off x="4499992" y="4581128"/>
            <a:ext cx="5112568" cy="276999"/>
          </a:xfrm>
          <a:prstGeom prst="rect">
            <a:avLst/>
          </a:prstGeom>
          <a:noFill/>
        </p:spPr>
        <p:txBody>
          <a:bodyPr wrap="square" rtlCol="0">
            <a:spAutoFit/>
          </a:bodyPr>
          <a:lstStyle/>
          <a:p>
            <a:pPr algn="ctr"/>
            <a:r>
              <a:rPr lang="en-US" sz="1200" dirty="0"/>
              <a:t>Hybrid  topology</a:t>
            </a:r>
          </a:p>
        </p:txBody>
      </p:sp>
      <p:sp>
        <p:nvSpPr>
          <p:cNvPr id="10" name="TextBox 9">
            <a:extLst>
              <a:ext uri="{FF2B5EF4-FFF2-40B4-BE49-F238E27FC236}">
                <a16:creationId xmlns:a16="http://schemas.microsoft.com/office/drawing/2014/main" id="{51F175BB-627A-4F48-A423-341006835217}"/>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3"/>
              </a:rPr>
              <a:t>https://computing.llnl.gov/tutorials/parallel_com</a:t>
            </a:r>
            <a:endParaRPr lang="en-US" sz="1200" dirty="0"/>
          </a:p>
        </p:txBody>
      </p:sp>
    </p:spTree>
    <p:extLst>
      <p:ext uri="{BB962C8B-B14F-4D97-AF65-F5344CB8AC3E}">
        <p14:creationId xmlns:p14="http://schemas.microsoft.com/office/powerpoint/2010/main" val="777676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00AFA7-9695-C64F-9848-76F0FF89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6" y="2678273"/>
            <a:ext cx="3600000" cy="1788867"/>
          </a:xfrm>
          <a:prstGeom prst="rect">
            <a:avLst/>
          </a:prstGeom>
        </p:spPr>
      </p:pic>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a:xfrm>
            <a:off x="457200" y="1484784"/>
            <a:ext cx="4834880" cy="4641379"/>
          </a:xfrm>
        </p:spPr>
        <p:txBody>
          <a:bodyPr>
            <a:noAutofit/>
          </a:bodyPr>
          <a:lstStyle/>
          <a:p>
            <a:pPr>
              <a:spcBef>
                <a:spcPts val="0"/>
              </a:spcBef>
              <a:defRPr/>
            </a:pPr>
            <a:r>
              <a:rPr lang="en-US" sz="2000" u="sng" dirty="0"/>
              <a:t>Task parallel</a:t>
            </a:r>
          </a:p>
          <a:p>
            <a:pPr lvl="1">
              <a:spcBef>
                <a:spcPts val="0"/>
              </a:spcBef>
              <a:defRPr/>
            </a:pPr>
            <a:r>
              <a:rPr lang="en-US" sz="1600" dirty="0"/>
              <a:t>many independent runs</a:t>
            </a:r>
          </a:p>
          <a:p>
            <a:pPr lvl="1">
              <a:spcBef>
                <a:spcPts val="0"/>
              </a:spcBef>
              <a:defRPr/>
            </a:pPr>
            <a:r>
              <a:rPr lang="en-US" sz="1600" dirty="0"/>
              <a:t>needs orchestration</a:t>
            </a:r>
          </a:p>
          <a:p>
            <a:pPr lvl="1">
              <a:spcBef>
                <a:spcPts val="0"/>
              </a:spcBef>
              <a:defRPr/>
            </a:pPr>
            <a:r>
              <a:rPr lang="en-US" sz="1600" dirty="0"/>
              <a:t>for monte-</a:t>
            </a:r>
            <a:r>
              <a:rPr lang="en-US" sz="1600" dirty="0" err="1"/>
              <a:t>carlo</a:t>
            </a:r>
            <a:r>
              <a:rPr lang="en-US" sz="1600" dirty="0"/>
              <a:t>, parameter sweeps</a:t>
            </a:r>
          </a:p>
          <a:p>
            <a:pPr marL="400050" lvl="1" indent="0">
              <a:spcBef>
                <a:spcPts val="0"/>
              </a:spcBef>
              <a:buNone/>
              <a:defRPr/>
            </a:pPr>
            <a:r>
              <a:rPr lang="en-US" sz="1800" dirty="0"/>
              <a:t> </a:t>
            </a:r>
            <a:endParaRPr lang="en-US" sz="2000" u="sng" dirty="0"/>
          </a:p>
          <a:p>
            <a:pPr>
              <a:spcBef>
                <a:spcPts val="0"/>
              </a:spcBef>
              <a:defRPr/>
            </a:pPr>
            <a:r>
              <a:rPr lang="en-US" sz="2000" u="sng" dirty="0"/>
              <a:t>Shared memory</a:t>
            </a:r>
          </a:p>
          <a:p>
            <a:pPr lvl="1">
              <a:spcBef>
                <a:spcPts val="0"/>
              </a:spcBef>
              <a:defRPr/>
            </a:pPr>
            <a:r>
              <a:rPr lang="en-US" sz="1600" dirty="0"/>
              <a:t>always within one batch node</a:t>
            </a:r>
          </a:p>
          <a:p>
            <a:pPr lvl="1">
              <a:spcBef>
                <a:spcPts val="0"/>
              </a:spcBef>
              <a:defRPr/>
            </a:pPr>
            <a:r>
              <a:rPr lang="en-US" sz="1600" dirty="0"/>
              <a:t>uses threads</a:t>
            </a:r>
          </a:p>
          <a:p>
            <a:pPr lvl="1">
              <a:spcBef>
                <a:spcPts val="0"/>
              </a:spcBef>
              <a:defRPr/>
            </a:pPr>
            <a:r>
              <a:rPr lang="en-US" sz="1600" dirty="0"/>
              <a:t>often implicit</a:t>
            </a:r>
          </a:p>
          <a:p>
            <a:pPr lvl="1">
              <a:spcBef>
                <a:spcPts val="0"/>
              </a:spcBef>
              <a:defRPr/>
            </a:pPr>
            <a:endParaRPr lang="en-US" sz="2000" dirty="0"/>
          </a:p>
          <a:p>
            <a:pPr>
              <a:spcBef>
                <a:spcPts val="0"/>
              </a:spcBef>
              <a:defRPr/>
            </a:pPr>
            <a:r>
              <a:rPr lang="en-US" sz="2000" u="sng" dirty="0"/>
              <a:t>Distributed memory</a:t>
            </a:r>
          </a:p>
          <a:p>
            <a:pPr lvl="1">
              <a:spcBef>
                <a:spcPts val="0"/>
              </a:spcBef>
              <a:defRPr/>
            </a:pPr>
            <a:r>
              <a:rPr lang="en-US" sz="1600" dirty="0"/>
              <a:t>can use one or more batch nodes</a:t>
            </a:r>
          </a:p>
          <a:p>
            <a:pPr lvl="1">
              <a:spcBef>
                <a:spcPts val="0"/>
              </a:spcBef>
              <a:defRPr/>
            </a:pPr>
            <a:r>
              <a:rPr lang="en-US" sz="1600" dirty="0"/>
              <a:t>uses separate processes</a:t>
            </a:r>
          </a:p>
          <a:p>
            <a:pPr lvl="1">
              <a:spcBef>
                <a:spcPts val="0"/>
              </a:spcBef>
              <a:defRPr/>
            </a:pPr>
            <a:r>
              <a:rPr lang="en-US" sz="1600" dirty="0"/>
              <a:t>almost always using MPI</a:t>
            </a:r>
          </a:p>
          <a:p>
            <a:pPr lvl="1">
              <a:spcBef>
                <a:spcPts val="0"/>
              </a:spcBef>
              <a:defRPr/>
            </a:pPr>
            <a:r>
              <a:rPr lang="en-US" sz="1600" dirty="0"/>
              <a:t>for PDE problems, time stepping</a:t>
            </a:r>
          </a:p>
          <a:p>
            <a:pPr>
              <a:spcBef>
                <a:spcPts val="0"/>
              </a:spcBef>
              <a:defRPr/>
            </a:pPr>
            <a:endParaRPr lang="en-US" sz="2000" dirty="0"/>
          </a:p>
          <a:p>
            <a:pPr marL="0" indent="0">
              <a:buNone/>
            </a:pPr>
            <a:endParaRPr lang="en-GB" sz="2000" dirty="0"/>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67</a:t>
            </a:fld>
            <a:endParaRPr lang="nl-NL" dirty="0"/>
          </a:p>
        </p:txBody>
      </p:sp>
      <p:sp>
        <p:nvSpPr>
          <p:cNvPr id="9" name="TextBox 8">
            <a:extLst>
              <a:ext uri="{FF2B5EF4-FFF2-40B4-BE49-F238E27FC236}">
                <a16:creationId xmlns:a16="http://schemas.microsoft.com/office/drawing/2014/main" id="{3240A06B-1C71-D141-A882-C53678CCA614}"/>
              </a:ext>
            </a:extLst>
          </p:cNvPr>
          <p:cNvSpPr txBox="1"/>
          <p:nvPr/>
        </p:nvSpPr>
        <p:spPr>
          <a:xfrm>
            <a:off x="4499992" y="4581128"/>
            <a:ext cx="5112568" cy="276999"/>
          </a:xfrm>
          <a:prstGeom prst="rect">
            <a:avLst/>
          </a:prstGeom>
          <a:noFill/>
        </p:spPr>
        <p:txBody>
          <a:bodyPr wrap="square" rtlCol="0">
            <a:spAutoFit/>
          </a:bodyPr>
          <a:lstStyle/>
          <a:p>
            <a:pPr algn="ctr"/>
            <a:r>
              <a:rPr lang="en-US" sz="1200" dirty="0"/>
              <a:t>Hybrid  topology</a:t>
            </a:r>
          </a:p>
        </p:txBody>
      </p:sp>
      <p:sp>
        <p:nvSpPr>
          <p:cNvPr id="10" name="TextBox 9">
            <a:extLst>
              <a:ext uri="{FF2B5EF4-FFF2-40B4-BE49-F238E27FC236}">
                <a16:creationId xmlns:a16="http://schemas.microsoft.com/office/drawing/2014/main" id="{51F175BB-627A-4F48-A423-341006835217}"/>
              </a:ext>
            </a:extLst>
          </p:cNvPr>
          <p:cNvSpPr txBox="1"/>
          <p:nvPr/>
        </p:nvSpPr>
        <p:spPr>
          <a:xfrm>
            <a:off x="4067944" y="5949280"/>
            <a:ext cx="5112568" cy="276999"/>
          </a:xfrm>
          <a:prstGeom prst="rect">
            <a:avLst/>
          </a:prstGeom>
          <a:noFill/>
        </p:spPr>
        <p:txBody>
          <a:bodyPr wrap="square" rtlCol="0">
            <a:spAutoFit/>
          </a:bodyPr>
          <a:lstStyle/>
          <a:p>
            <a:pPr algn="r"/>
            <a:r>
              <a:rPr lang="en-US" sz="1200" dirty="0"/>
              <a:t>credits: </a:t>
            </a:r>
            <a:r>
              <a:rPr lang="en-US" sz="1200" dirty="0">
                <a:hlinkClick r:id="rId3"/>
              </a:rPr>
              <a:t>https://computing.llnl.gov/tutorials/parallel_com</a:t>
            </a:r>
            <a:endParaRPr lang="en-US" sz="1200" dirty="0"/>
          </a:p>
        </p:txBody>
      </p:sp>
    </p:spTree>
    <p:extLst>
      <p:ext uri="{BB962C8B-B14F-4D97-AF65-F5344CB8AC3E}">
        <p14:creationId xmlns:p14="http://schemas.microsoft.com/office/powerpoint/2010/main" val="1055572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BDDCF-8BE8-3940-95D0-6E8327305F01}"/>
              </a:ext>
            </a:extLst>
          </p:cNvPr>
          <p:cNvSpPr>
            <a:spLocks noGrp="1"/>
          </p:cNvSpPr>
          <p:nvPr>
            <p:ph idx="1"/>
          </p:nvPr>
        </p:nvSpPr>
        <p:spPr/>
        <p:txBody>
          <a:bodyPr>
            <a:noAutofit/>
          </a:bodyPr>
          <a:lstStyle/>
          <a:p>
            <a:pPr marL="0" indent="0">
              <a:buNone/>
            </a:pPr>
            <a:r>
              <a:rPr lang="en-GB" sz="2400" u="sng" dirty="0"/>
              <a:t>Running an MPI application</a:t>
            </a:r>
            <a:endParaRPr lang="en-GB" sz="2400" b="1" u="sng" dirty="0"/>
          </a:p>
          <a:p>
            <a:pPr marL="0" indent="0" algn="ctr">
              <a:lnSpc>
                <a:spcPct val="200000"/>
              </a:lnSpc>
              <a:buNone/>
            </a:pPr>
            <a:r>
              <a:rPr lang="en-GB" sz="2000" dirty="0" err="1"/>
              <a:t>mpi</a:t>
            </a:r>
            <a:r>
              <a:rPr lang="en-GB" sz="2000" dirty="0"/>
              <a:t>-ex/</a:t>
            </a:r>
            <a:r>
              <a:rPr lang="en-GB" sz="2000" dirty="0" err="1"/>
              <a:t>run_wave</a:t>
            </a:r>
            <a:endParaRPr lang="en-GB" sz="2000" dirty="0"/>
          </a:p>
          <a:p>
            <a:pPr marL="0" lvl="0" indent="0" algn="ctr">
              <a:lnSpc>
                <a:spcPct val="200000"/>
              </a:lnSpc>
              <a:buNone/>
            </a:pPr>
            <a:r>
              <a:rPr lang="en-GB" sz="2000" dirty="0" err="1">
                <a:solidFill>
                  <a:prstClr val="black"/>
                </a:solidFill>
              </a:rPr>
              <a:t>mpi</a:t>
            </a:r>
            <a:r>
              <a:rPr lang="en-GB" sz="2000" dirty="0">
                <a:solidFill>
                  <a:prstClr val="black"/>
                </a:solidFill>
              </a:rPr>
              <a:t>-ex/</a:t>
            </a:r>
            <a:r>
              <a:rPr lang="en-GB" sz="2000" dirty="0" err="1">
                <a:solidFill>
                  <a:prstClr val="black"/>
                </a:solidFill>
              </a:rPr>
              <a:t>Makefile</a:t>
            </a:r>
            <a:endParaRPr lang="en-GB" sz="2000" dirty="0">
              <a:solidFill>
                <a:prstClr val="black"/>
              </a:solidFill>
            </a:endParaRPr>
          </a:p>
          <a:p>
            <a:pPr marL="0" indent="0">
              <a:lnSpc>
                <a:spcPct val="300000"/>
              </a:lnSpc>
              <a:buNone/>
            </a:pPr>
            <a:r>
              <a:rPr lang="en-GB" sz="2000" dirty="0"/>
              <a:t>Uses MPI library to distribute work across multiple node.</a:t>
            </a:r>
          </a:p>
          <a:p>
            <a:pPr marL="0" indent="0">
              <a:lnSpc>
                <a:spcPct val="300000"/>
              </a:lnSpc>
              <a:buNone/>
            </a:pPr>
            <a:r>
              <a:rPr lang="en-GB" sz="2000" dirty="0"/>
              <a:t>The code needs to be compiled and right libraries loaded.</a:t>
            </a:r>
          </a:p>
          <a:p>
            <a:pPr marL="0" indent="0">
              <a:lnSpc>
                <a:spcPct val="300000"/>
              </a:lnSpc>
              <a:buNone/>
            </a:pPr>
            <a:r>
              <a:rPr lang="en-GB" sz="2000" dirty="0"/>
              <a:t>It generates a gif that we need to copy back at the end.</a:t>
            </a:r>
          </a:p>
        </p:txBody>
      </p:sp>
      <p:sp>
        <p:nvSpPr>
          <p:cNvPr id="2" name="Title 1">
            <a:extLst>
              <a:ext uri="{FF2B5EF4-FFF2-40B4-BE49-F238E27FC236}">
                <a16:creationId xmlns:a16="http://schemas.microsoft.com/office/drawing/2014/main" id="{D95B4C18-0FA9-7E4A-BE27-393F19D8DBA2}"/>
              </a:ext>
            </a:extLst>
          </p:cNvPr>
          <p:cNvSpPr>
            <a:spLocks noGrp="1"/>
          </p:cNvSpPr>
          <p:nvPr>
            <p:ph type="title"/>
          </p:nvPr>
        </p:nvSpPr>
        <p:spPr/>
        <p:txBody>
          <a:bodyPr/>
          <a:lstStyle/>
          <a:p>
            <a:r>
              <a:rPr lang="en-US" dirty="0"/>
              <a:t>Parallel jobs - Ex</a:t>
            </a:r>
          </a:p>
        </p:txBody>
      </p:sp>
      <p:sp>
        <p:nvSpPr>
          <p:cNvPr id="4" name="Slide Number Placeholder 3">
            <a:extLst>
              <a:ext uri="{FF2B5EF4-FFF2-40B4-BE49-F238E27FC236}">
                <a16:creationId xmlns:a16="http://schemas.microsoft.com/office/drawing/2014/main" id="{AF05E6E8-DC8F-0945-A756-0BF02EB3458E}"/>
              </a:ext>
            </a:extLst>
          </p:cNvPr>
          <p:cNvSpPr>
            <a:spLocks noGrp="1"/>
          </p:cNvSpPr>
          <p:nvPr>
            <p:ph type="sldNum" sz="quarter" idx="12"/>
          </p:nvPr>
        </p:nvSpPr>
        <p:spPr/>
        <p:txBody>
          <a:bodyPr/>
          <a:lstStyle/>
          <a:p>
            <a:fld id="{5E8D41EB-9C43-490C-9145-7EDE525ABBF5}" type="slidenum">
              <a:rPr lang="nl-NL" smtClean="0"/>
              <a:pPr/>
              <a:t>68</a:t>
            </a:fld>
            <a:endParaRPr lang="nl-NL" dirty="0"/>
          </a:p>
        </p:txBody>
      </p:sp>
    </p:spTree>
    <p:extLst>
      <p:ext uri="{BB962C8B-B14F-4D97-AF65-F5344CB8AC3E}">
        <p14:creationId xmlns:p14="http://schemas.microsoft.com/office/powerpoint/2010/main" val="3294873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4">
            <a:extLst>
              <a:ext uri="{FF2B5EF4-FFF2-40B4-BE49-F238E27FC236}">
                <a16:creationId xmlns:a16="http://schemas.microsoft.com/office/drawing/2014/main" id="{A78E3318-E1A7-0549-8DEB-78F3F577E2A3}"/>
              </a:ext>
            </a:extLst>
          </p:cNvPr>
          <p:cNvSpPr txBox="1">
            <a:spLocks/>
          </p:cNvSpPr>
          <p:nvPr/>
        </p:nvSpPr>
        <p:spPr>
          <a:xfrm>
            <a:off x="457200" y="1811957"/>
            <a:ext cx="8229600" cy="464137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Avenir Next" charset="0"/>
                <a:ea typeface="Avenir Next" charset="0"/>
                <a:cs typeface="Avenir Next" charset="0"/>
              </a:defRPr>
            </a:lvl1pPr>
            <a:lvl2pPr marL="4572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Avenir Next" charset="0"/>
                <a:ea typeface="Avenir Next" charset="0"/>
                <a:cs typeface="Avenir Next" charset="0"/>
              </a:defRPr>
            </a:lvl2pPr>
            <a:lvl3pPr marL="91440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Avenir Next" charset="0"/>
                <a:ea typeface="Avenir Next" charset="0"/>
                <a:cs typeface="Avenir Next" charset="0"/>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venir Next" charset="0"/>
                <a:ea typeface="Avenir Next" charset="0"/>
                <a:cs typeface="Avenir Next" charset="0"/>
              </a:defRPr>
            </a:lvl4pPr>
            <a:lvl5pPr marL="1828800" indent="0" algn="ctr" defTabSz="914400" rtl="0" eaLnBrk="1" latinLnBrk="0" hangingPunct="1">
              <a:spcBef>
                <a:spcPct val="20000"/>
              </a:spcBef>
              <a:buFont typeface="Arial" panose="020B0604020202020204" pitchFamily="34" charset="0"/>
              <a:buNone/>
              <a:defRPr sz="1800" kern="1200">
                <a:solidFill>
                  <a:schemeClr val="tx1">
                    <a:tint val="75000"/>
                  </a:schemeClr>
                </a:solidFill>
                <a:latin typeface="Avenir Next" charset="0"/>
                <a:ea typeface="Avenir Next" charset="0"/>
                <a:cs typeface="Avenir Next"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spcBef>
                <a:spcPts val="0"/>
              </a:spcBef>
              <a:defRPr/>
            </a:pPr>
            <a:r>
              <a:rPr lang="en-US" sz="2400" b="1" dirty="0">
                <a:solidFill>
                  <a:schemeClr val="tx1"/>
                </a:solidFill>
              </a:rPr>
              <a:t>Thank you to my colleagues …</a:t>
            </a: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a:p>
            <a:pPr>
              <a:spcBef>
                <a:spcPts val="0"/>
              </a:spcBef>
              <a:defRPr/>
            </a:pPr>
            <a:endParaRPr lang="en-US" sz="2400" b="1" dirty="0">
              <a:solidFill>
                <a:schemeClr val="tx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3210" y="6290156"/>
            <a:ext cx="727182" cy="481387"/>
          </a:xfrm>
          <a:prstGeom prst="rect">
            <a:avLst/>
          </a:prstGeom>
        </p:spPr>
      </p:pic>
      <p:sp>
        <p:nvSpPr>
          <p:cNvPr id="5" name="Rectangle 4"/>
          <p:cNvSpPr/>
          <p:nvPr/>
        </p:nvSpPr>
        <p:spPr>
          <a:xfrm>
            <a:off x="251520" y="6290156"/>
            <a:ext cx="7284446" cy="523220"/>
          </a:xfrm>
          <a:prstGeom prst="rect">
            <a:avLst/>
          </a:prstGeom>
        </p:spPr>
        <p:txBody>
          <a:bodyPr wrap="square">
            <a:spAutoFit/>
          </a:bodyPr>
          <a:lstStyle/>
          <a:p>
            <a:pPr lvl="1" algn="ctr"/>
            <a:r>
              <a:rPr lang="en-US" sz="1400" dirty="0">
                <a:latin typeface="Avenir Next" charset="0"/>
                <a:ea typeface="Avenir Next" charset="0"/>
                <a:cs typeface="Avenir Next" charset="0"/>
              </a:rPr>
              <a:t>This project has received funding from the European Union’s Horizon 2020 research and innovation </a:t>
            </a:r>
            <a:r>
              <a:rPr lang="en-US" sz="1400" dirty="0" err="1">
                <a:latin typeface="Avenir Next" charset="0"/>
                <a:ea typeface="Avenir Next" charset="0"/>
                <a:cs typeface="Avenir Next" charset="0"/>
              </a:rPr>
              <a:t>programme</a:t>
            </a:r>
            <a:r>
              <a:rPr lang="en-US" sz="1400" dirty="0">
                <a:latin typeface="Avenir Next" charset="0"/>
                <a:ea typeface="Avenir Next" charset="0"/>
                <a:cs typeface="Avenir Next" charset="0"/>
              </a:rPr>
              <a:t> under grant agreement No 675451. </a:t>
            </a:r>
            <a:endParaRPr lang="nl-NL" sz="1400" dirty="0">
              <a:latin typeface="Avenir Next" charset="0"/>
              <a:ea typeface="Avenir Next" charset="0"/>
              <a:cs typeface="Avenir Next" charset="0"/>
            </a:endParaRPr>
          </a:p>
        </p:txBody>
      </p:sp>
      <p:pic>
        <p:nvPicPr>
          <p:cNvPr id="8" name="Picture 7">
            <a:extLst>
              <a:ext uri="{FF2B5EF4-FFF2-40B4-BE49-F238E27FC236}">
                <a16:creationId xmlns:a16="http://schemas.microsoft.com/office/drawing/2014/main" id="{045FB1EE-60BC-AF41-908F-5302964AD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9702"/>
            <a:ext cx="2088232" cy="779340"/>
          </a:xfrm>
          <a:prstGeom prst="rect">
            <a:avLst/>
          </a:prstGeom>
        </p:spPr>
      </p:pic>
      <p:pic>
        <p:nvPicPr>
          <p:cNvPr id="11" name="Picture 10">
            <a:extLst>
              <a:ext uri="{FF2B5EF4-FFF2-40B4-BE49-F238E27FC236}">
                <a16:creationId xmlns:a16="http://schemas.microsoft.com/office/drawing/2014/main" id="{7149F750-1671-3543-BDE4-AAA6A91698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88" y="139225"/>
            <a:ext cx="1549047" cy="1120293"/>
          </a:xfrm>
          <a:prstGeom prst="rect">
            <a:avLst/>
          </a:prstGeom>
        </p:spPr>
      </p:pic>
      <p:pic>
        <p:nvPicPr>
          <p:cNvPr id="13" name="Picture 12">
            <a:extLst>
              <a:ext uri="{FF2B5EF4-FFF2-40B4-BE49-F238E27FC236}">
                <a16:creationId xmlns:a16="http://schemas.microsoft.com/office/drawing/2014/main" id="{4D565F12-1D6D-C94D-AA4E-3E3B34086A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166" y="381871"/>
            <a:ext cx="2641600" cy="635000"/>
          </a:xfrm>
          <a:prstGeom prst="rect">
            <a:avLst/>
          </a:prstGeom>
        </p:spPr>
      </p:pic>
      <p:sp>
        <p:nvSpPr>
          <p:cNvPr id="12" name="Content Placeholder 4">
            <a:extLst>
              <a:ext uri="{FF2B5EF4-FFF2-40B4-BE49-F238E27FC236}">
                <a16:creationId xmlns:a16="http://schemas.microsoft.com/office/drawing/2014/main" id="{0F2F510E-22C7-774C-87FF-71271EB15164}"/>
              </a:ext>
            </a:extLst>
          </p:cNvPr>
          <p:cNvSpPr txBox="1">
            <a:spLocks/>
          </p:cNvSpPr>
          <p:nvPr/>
        </p:nvSpPr>
        <p:spPr>
          <a:xfrm>
            <a:off x="457200" y="2316013"/>
            <a:ext cx="8229600" cy="2016223"/>
          </a:xfrm>
          <a:prstGeom prst="rect">
            <a:avLst/>
          </a:prstGeom>
        </p:spPr>
        <p:txBody>
          <a:bodyPr vert="horz" lIns="91440" tIns="45720" rIns="91440" bIns="45720" numCol="2" rtlCol="0">
            <a:noAutofit/>
          </a:bodyPr>
          <a:lstStyle>
            <a:lvl1pPr marL="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Avenir Next" charset="0"/>
                <a:ea typeface="Avenir Next" charset="0"/>
                <a:cs typeface="Avenir Next" charset="0"/>
              </a:defRPr>
            </a:lvl1pPr>
            <a:lvl2pPr marL="4572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Avenir Next" charset="0"/>
                <a:ea typeface="Avenir Next" charset="0"/>
                <a:cs typeface="Avenir Next" charset="0"/>
              </a:defRPr>
            </a:lvl2pPr>
            <a:lvl3pPr marL="91440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Avenir Next" charset="0"/>
                <a:ea typeface="Avenir Next" charset="0"/>
                <a:cs typeface="Avenir Next" charset="0"/>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venir Next" charset="0"/>
                <a:ea typeface="Avenir Next" charset="0"/>
                <a:cs typeface="Avenir Next" charset="0"/>
              </a:defRPr>
            </a:lvl4pPr>
            <a:lvl5pPr marL="1828800" indent="0" algn="ctr" defTabSz="914400" rtl="0" eaLnBrk="1" latinLnBrk="0" hangingPunct="1">
              <a:spcBef>
                <a:spcPct val="20000"/>
              </a:spcBef>
              <a:buFont typeface="Arial" panose="020B0604020202020204" pitchFamily="34" charset="0"/>
              <a:buNone/>
              <a:defRPr sz="1800" kern="1200">
                <a:solidFill>
                  <a:schemeClr val="tx1">
                    <a:tint val="75000"/>
                  </a:schemeClr>
                </a:solidFill>
                <a:latin typeface="Avenir Next" charset="0"/>
                <a:ea typeface="Avenir Next" charset="0"/>
                <a:cs typeface="Avenir Next"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spcBef>
                <a:spcPts val="0"/>
              </a:spcBef>
              <a:defRPr/>
            </a:pPr>
            <a:r>
              <a:rPr lang="en-US" sz="2000" dirty="0">
                <a:solidFill>
                  <a:schemeClr val="tx1"/>
                </a:solidFill>
              </a:rPr>
              <a:t>Caspar van </a:t>
            </a:r>
            <a:r>
              <a:rPr lang="en-US" sz="2000" dirty="0" err="1">
                <a:solidFill>
                  <a:schemeClr val="tx1"/>
                </a:solidFill>
              </a:rPr>
              <a:t>Leeuwen</a:t>
            </a:r>
            <a:endParaRPr lang="en-US" sz="2000" dirty="0">
              <a:solidFill>
                <a:schemeClr val="tx1"/>
              </a:solidFill>
            </a:endParaRPr>
          </a:p>
          <a:p>
            <a:pPr>
              <a:lnSpc>
                <a:spcPct val="150000"/>
              </a:lnSpc>
              <a:spcBef>
                <a:spcPts val="0"/>
              </a:spcBef>
              <a:defRPr/>
            </a:pPr>
            <a:r>
              <a:rPr lang="en-US" sz="2000" dirty="0" err="1">
                <a:solidFill>
                  <a:schemeClr val="tx1"/>
                </a:solidFill>
              </a:rPr>
              <a:t>Lykle</a:t>
            </a:r>
            <a:r>
              <a:rPr lang="en-US" sz="2000" dirty="0">
                <a:solidFill>
                  <a:schemeClr val="tx1"/>
                </a:solidFill>
              </a:rPr>
              <a:t> </a:t>
            </a:r>
            <a:r>
              <a:rPr lang="en-US" sz="2000" dirty="0" err="1">
                <a:solidFill>
                  <a:schemeClr val="tx1"/>
                </a:solidFill>
              </a:rPr>
              <a:t>Voort</a:t>
            </a:r>
            <a:endParaRPr lang="en-US" sz="2000" dirty="0">
              <a:solidFill>
                <a:schemeClr val="tx1"/>
              </a:solidFill>
            </a:endParaRPr>
          </a:p>
          <a:p>
            <a:pPr>
              <a:lnSpc>
                <a:spcPct val="150000"/>
              </a:lnSpc>
              <a:spcBef>
                <a:spcPts val="0"/>
              </a:spcBef>
              <a:defRPr/>
            </a:pPr>
            <a:r>
              <a:rPr lang="en-US" sz="2000" dirty="0">
                <a:solidFill>
                  <a:schemeClr val="tx1"/>
                </a:solidFill>
              </a:rPr>
              <a:t>Zheng Meyer-Zhao</a:t>
            </a:r>
          </a:p>
          <a:p>
            <a:pPr>
              <a:lnSpc>
                <a:spcPct val="150000"/>
              </a:lnSpc>
              <a:spcBef>
                <a:spcPts val="0"/>
              </a:spcBef>
              <a:defRPr/>
            </a:pPr>
            <a:r>
              <a:rPr lang="en-US" sz="2000" dirty="0">
                <a:solidFill>
                  <a:schemeClr val="tx1"/>
                </a:solidFill>
              </a:rPr>
              <a:t>Jeroen </a:t>
            </a:r>
            <a:r>
              <a:rPr lang="en-US" sz="2000" dirty="0" err="1">
                <a:solidFill>
                  <a:schemeClr val="tx1"/>
                </a:solidFill>
              </a:rPr>
              <a:t>Engelberts</a:t>
            </a: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endParaRPr lang="en-US" sz="2000" dirty="0">
              <a:solidFill>
                <a:schemeClr val="tx1"/>
              </a:solidFill>
            </a:endParaRPr>
          </a:p>
          <a:p>
            <a:pPr>
              <a:lnSpc>
                <a:spcPct val="150000"/>
              </a:lnSpc>
              <a:spcBef>
                <a:spcPts val="0"/>
              </a:spcBef>
              <a:defRPr/>
            </a:pPr>
            <a:r>
              <a:rPr lang="en-US" sz="2000" dirty="0">
                <a:solidFill>
                  <a:schemeClr val="tx1"/>
                </a:solidFill>
              </a:rPr>
              <a:t>Ander </a:t>
            </a:r>
            <a:r>
              <a:rPr lang="en-US" sz="2000" dirty="0" err="1">
                <a:solidFill>
                  <a:schemeClr val="tx1"/>
                </a:solidFill>
              </a:rPr>
              <a:t>Astudillo</a:t>
            </a:r>
            <a:endParaRPr lang="en-US" sz="2000" dirty="0">
              <a:solidFill>
                <a:schemeClr val="tx1"/>
              </a:solidFill>
            </a:endParaRPr>
          </a:p>
          <a:p>
            <a:pPr>
              <a:lnSpc>
                <a:spcPct val="150000"/>
              </a:lnSpc>
              <a:spcBef>
                <a:spcPts val="0"/>
              </a:spcBef>
              <a:defRPr/>
            </a:pPr>
            <a:r>
              <a:rPr lang="en-US" sz="2000" dirty="0">
                <a:solidFill>
                  <a:schemeClr val="tx1"/>
                </a:solidFill>
              </a:rPr>
              <a:t>Natalie </a:t>
            </a:r>
            <a:r>
              <a:rPr lang="en-US" sz="2000" dirty="0" err="1">
                <a:solidFill>
                  <a:schemeClr val="tx1"/>
                </a:solidFill>
              </a:rPr>
              <a:t>Danezi</a:t>
            </a:r>
            <a:endParaRPr lang="en-US" sz="2000" dirty="0">
              <a:solidFill>
                <a:schemeClr val="tx1"/>
              </a:solidFill>
            </a:endParaRPr>
          </a:p>
          <a:p>
            <a:pPr>
              <a:lnSpc>
                <a:spcPct val="150000"/>
              </a:lnSpc>
              <a:spcBef>
                <a:spcPts val="0"/>
              </a:spcBef>
              <a:defRPr/>
            </a:pPr>
            <a:r>
              <a:rPr lang="en-US" sz="2000" dirty="0">
                <a:solidFill>
                  <a:schemeClr val="tx1"/>
                </a:solidFill>
              </a:rPr>
              <a:t>Damian </a:t>
            </a:r>
            <a:r>
              <a:rPr lang="en-US" sz="2000" dirty="0" err="1">
                <a:solidFill>
                  <a:schemeClr val="tx1"/>
                </a:solidFill>
              </a:rPr>
              <a:t>Podareanu</a:t>
            </a:r>
            <a:endParaRPr lang="en-US" sz="2000" dirty="0">
              <a:solidFill>
                <a:schemeClr val="tx1"/>
              </a:solidFill>
            </a:endParaRPr>
          </a:p>
          <a:p>
            <a:pPr>
              <a:lnSpc>
                <a:spcPct val="150000"/>
              </a:lnSpc>
              <a:spcBef>
                <a:spcPts val="0"/>
              </a:spcBef>
              <a:defRPr/>
            </a:pPr>
            <a:r>
              <a:rPr lang="en-US" sz="2000" dirty="0" err="1">
                <a:solidFill>
                  <a:schemeClr val="tx1"/>
                </a:solidFill>
              </a:rPr>
              <a:t>Valeriu</a:t>
            </a:r>
            <a:r>
              <a:rPr lang="en-US" sz="2000" dirty="0">
                <a:solidFill>
                  <a:schemeClr val="tx1"/>
                </a:solidFill>
              </a:rPr>
              <a:t> </a:t>
            </a:r>
            <a:r>
              <a:rPr lang="en-US" sz="2000" dirty="0" err="1">
                <a:solidFill>
                  <a:schemeClr val="tx1"/>
                </a:solidFill>
              </a:rPr>
              <a:t>Codreanu</a:t>
            </a:r>
            <a:endParaRPr lang="en-US" sz="2000" dirty="0">
              <a:solidFill>
                <a:schemeClr val="tx1"/>
              </a:solidFill>
            </a:endParaRPr>
          </a:p>
          <a:p>
            <a:pPr>
              <a:lnSpc>
                <a:spcPct val="150000"/>
              </a:lnSpc>
              <a:spcBef>
                <a:spcPts val="0"/>
              </a:spcBef>
              <a:defRPr/>
            </a:pPr>
            <a:endParaRPr lang="en-US" sz="2000" dirty="0">
              <a:solidFill>
                <a:schemeClr val="tx1"/>
              </a:solidFill>
            </a:endParaRPr>
          </a:p>
          <a:p>
            <a:pPr>
              <a:spcBef>
                <a:spcPts val="0"/>
              </a:spcBef>
              <a:defRPr/>
            </a:pPr>
            <a:endParaRPr lang="en-US" sz="2000" dirty="0">
              <a:solidFill>
                <a:schemeClr val="tx1"/>
              </a:solidFill>
            </a:endParaRPr>
          </a:p>
          <a:p>
            <a:pPr>
              <a:spcBef>
                <a:spcPts val="0"/>
              </a:spcBef>
              <a:defRPr/>
            </a:pPr>
            <a:endParaRPr lang="en-US" sz="2000" dirty="0">
              <a:solidFill>
                <a:schemeClr val="tx1"/>
              </a:solidFill>
            </a:endParaRPr>
          </a:p>
          <a:p>
            <a:pPr>
              <a:spcBef>
                <a:spcPts val="0"/>
              </a:spcBef>
              <a:defRPr/>
            </a:pPr>
            <a:endParaRPr lang="en-US" sz="2000" dirty="0">
              <a:solidFill>
                <a:schemeClr val="tx1"/>
              </a:solidFill>
            </a:endParaRPr>
          </a:p>
          <a:p>
            <a:pPr>
              <a:spcBef>
                <a:spcPts val="0"/>
              </a:spcBef>
              <a:defRPr/>
            </a:pPr>
            <a:endParaRPr lang="en-US" sz="2000" dirty="0">
              <a:solidFill>
                <a:schemeClr val="tx1"/>
              </a:solidFill>
            </a:endParaRPr>
          </a:p>
          <a:p>
            <a:endParaRPr lang="en-GB" sz="2000" dirty="0"/>
          </a:p>
        </p:txBody>
      </p:sp>
      <p:pic>
        <p:nvPicPr>
          <p:cNvPr id="9" name="Picture 8">
            <a:extLst>
              <a:ext uri="{FF2B5EF4-FFF2-40B4-BE49-F238E27FC236}">
                <a16:creationId xmlns:a16="http://schemas.microsoft.com/office/drawing/2014/main" id="{CE1D2E60-E839-3944-A9A4-D48CAA57FA9B}"/>
              </a:ext>
            </a:extLst>
          </p:cNvPr>
          <p:cNvPicPr>
            <a:picLocks noChangeAspect="1"/>
          </p:cNvPicPr>
          <p:nvPr/>
        </p:nvPicPr>
        <p:blipFill>
          <a:blip r:embed="rId7"/>
          <a:stretch>
            <a:fillRect/>
          </a:stretch>
        </p:blipFill>
        <p:spPr>
          <a:xfrm>
            <a:off x="3237438" y="4722840"/>
            <a:ext cx="2702714" cy="722384"/>
          </a:xfrm>
          <a:prstGeom prst="rect">
            <a:avLst/>
          </a:prstGeom>
        </p:spPr>
      </p:pic>
    </p:spTree>
    <p:extLst>
      <p:ext uri="{BB962C8B-B14F-4D97-AF65-F5344CB8AC3E}">
        <p14:creationId xmlns:p14="http://schemas.microsoft.com/office/powerpoint/2010/main" val="1858065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92F1-DBD0-9F46-A04A-E9F758D82D71}"/>
              </a:ext>
            </a:extLst>
          </p:cNvPr>
          <p:cNvSpPr>
            <a:spLocks noGrp="1"/>
          </p:cNvSpPr>
          <p:nvPr>
            <p:ph type="title"/>
          </p:nvPr>
        </p:nvSpPr>
        <p:spPr/>
        <p:txBody>
          <a:bodyPr/>
          <a:lstStyle/>
          <a:p>
            <a:r>
              <a:rPr lang="en-US" dirty="0"/>
              <a:t>What is a Supercomputer?</a:t>
            </a:r>
          </a:p>
        </p:txBody>
      </p:sp>
      <p:sp>
        <p:nvSpPr>
          <p:cNvPr id="4" name="Slide Number Placeholder 3">
            <a:extLst>
              <a:ext uri="{FF2B5EF4-FFF2-40B4-BE49-F238E27FC236}">
                <a16:creationId xmlns:a16="http://schemas.microsoft.com/office/drawing/2014/main" id="{BCD242B8-C95C-7048-845E-96057AE91F6B}"/>
              </a:ext>
            </a:extLst>
          </p:cNvPr>
          <p:cNvSpPr>
            <a:spLocks noGrp="1"/>
          </p:cNvSpPr>
          <p:nvPr>
            <p:ph type="sldNum" sz="quarter" idx="12"/>
          </p:nvPr>
        </p:nvSpPr>
        <p:spPr/>
        <p:txBody>
          <a:bodyPr/>
          <a:lstStyle/>
          <a:p>
            <a:fld id="{5E8D41EB-9C43-490C-9145-7EDE525ABBF5}" type="slidenum">
              <a:rPr lang="nl-NL" smtClean="0"/>
              <a:pPr/>
              <a:t>7</a:t>
            </a:fld>
            <a:endParaRPr lang="nl-NL" dirty="0"/>
          </a:p>
        </p:txBody>
      </p:sp>
      <p:pic>
        <p:nvPicPr>
          <p:cNvPr id="6" name="Picture 5">
            <a:extLst>
              <a:ext uri="{FF2B5EF4-FFF2-40B4-BE49-F238E27FC236}">
                <a16:creationId xmlns:a16="http://schemas.microsoft.com/office/drawing/2014/main" id="{FB22A5AF-7523-914C-8F34-81DE01E2F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12776"/>
            <a:ext cx="5818197" cy="4680000"/>
          </a:xfrm>
          <a:prstGeom prst="rect">
            <a:avLst/>
          </a:prstGeom>
        </p:spPr>
      </p:pic>
      <p:sp>
        <p:nvSpPr>
          <p:cNvPr id="7" name="TextBox 6">
            <a:extLst>
              <a:ext uri="{FF2B5EF4-FFF2-40B4-BE49-F238E27FC236}">
                <a16:creationId xmlns:a16="http://schemas.microsoft.com/office/drawing/2014/main" id="{E539A6C9-A65C-BD45-A573-20CB42B75321}"/>
              </a:ext>
            </a:extLst>
          </p:cNvPr>
          <p:cNvSpPr txBox="1"/>
          <p:nvPr/>
        </p:nvSpPr>
        <p:spPr>
          <a:xfrm>
            <a:off x="7077829" y="5795972"/>
            <a:ext cx="1958667" cy="369332"/>
          </a:xfrm>
          <a:prstGeom prst="rect">
            <a:avLst/>
          </a:prstGeom>
          <a:noFill/>
        </p:spPr>
        <p:txBody>
          <a:bodyPr wrap="square" rtlCol="0">
            <a:spAutoFit/>
          </a:bodyPr>
          <a:lstStyle/>
          <a:p>
            <a:r>
              <a:rPr lang="en-US" dirty="0">
                <a:latin typeface="Avenir Next" panose="020B0503020202020204" pitchFamily="34" charset="0"/>
                <a:hlinkClick r:id="rId3"/>
              </a:rPr>
              <a:t>www.top500.org</a:t>
            </a:r>
            <a:endParaRPr lang="en-US" dirty="0">
              <a:latin typeface="Avenir Next" panose="020B0503020202020204" pitchFamily="34" charset="0"/>
            </a:endParaRPr>
          </a:p>
        </p:txBody>
      </p:sp>
    </p:spTree>
    <p:extLst>
      <p:ext uri="{BB962C8B-B14F-4D97-AF65-F5344CB8AC3E}">
        <p14:creationId xmlns:p14="http://schemas.microsoft.com/office/powerpoint/2010/main" val="1019820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3447-7A7D-D14B-95F4-EEB5213079B5}"/>
              </a:ext>
            </a:extLst>
          </p:cNvPr>
          <p:cNvSpPr>
            <a:spLocks noGrp="1"/>
          </p:cNvSpPr>
          <p:nvPr>
            <p:ph type="title"/>
          </p:nvPr>
        </p:nvSpPr>
        <p:spPr/>
        <p:txBody>
          <a:bodyPr/>
          <a:lstStyle/>
          <a:p>
            <a:r>
              <a:rPr lang="en-US" dirty="0"/>
              <a:t>What is a Supercomputer?</a:t>
            </a:r>
          </a:p>
        </p:txBody>
      </p:sp>
      <p:sp>
        <p:nvSpPr>
          <p:cNvPr id="3" name="Content Placeholder 2">
            <a:extLst>
              <a:ext uri="{FF2B5EF4-FFF2-40B4-BE49-F238E27FC236}">
                <a16:creationId xmlns:a16="http://schemas.microsoft.com/office/drawing/2014/main" id="{F48AE6D8-0A7C-2D41-87FA-D43957CD4E48}"/>
              </a:ext>
            </a:extLst>
          </p:cNvPr>
          <p:cNvSpPr>
            <a:spLocks noGrp="1"/>
          </p:cNvSpPr>
          <p:nvPr>
            <p:ph idx="1"/>
          </p:nvPr>
        </p:nvSpPr>
        <p:spPr>
          <a:xfrm>
            <a:off x="457200" y="1268760"/>
            <a:ext cx="8229600" cy="4857403"/>
          </a:xfrm>
        </p:spPr>
        <p:txBody>
          <a:bodyPr>
            <a:normAutofit/>
          </a:bodyPr>
          <a:lstStyle/>
          <a:p>
            <a:pPr marL="0" indent="0">
              <a:lnSpc>
                <a:spcPct val="150000"/>
              </a:lnSpc>
              <a:buNone/>
            </a:pPr>
            <a:r>
              <a:rPr lang="en-US" sz="2400" dirty="0"/>
              <a:t>Why, or more, when you need a Supercomputer?</a:t>
            </a:r>
          </a:p>
          <a:p>
            <a:pPr marL="0" indent="0">
              <a:buNone/>
            </a:pPr>
            <a:endParaRPr lang="en-US" sz="2000" dirty="0"/>
          </a:p>
          <a:p>
            <a:pPr>
              <a:lnSpc>
                <a:spcPct val="200000"/>
              </a:lnSpc>
            </a:pPr>
            <a:r>
              <a:rPr lang="en-US" sz="2000" b="1" dirty="0"/>
              <a:t>Scale up</a:t>
            </a:r>
            <a:r>
              <a:rPr lang="en-US" sz="2000" dirty="0"/>
              <a:t> </a:t>
            </a:r>
          </a:p>
          <a:p>
            <a:pPr lvl="1"/>
            <a:r>
              <a:rPr lang="en-US" sz="1800" dirty="0"/>
              <a:t>Faster CPUs </a:t>
            </a:r>
          </a:p>
          <a:p>
            <a:pPr lvl="1"/>
            <a:r>
              <a:rPr lang="en-US" sz="1800" dirty="0"/>
              <a:t>Large memories</a:t>
            </a:r>
          </a:p>
          <a:p>
            <a:pPr lvl="1"/>
            <a:r>
              <a:rPr lang="en-US" sz="1800" dirty="0"/>
              <a:t>Specialized Hardware/Software</a:t>
            </a:r>
          </a:p>
          <a:p>
            <a:pPr lvl="1"/>
            <a:endParaRPr lang="en-US" sz="1800" dirty="0"/>
          </a:p>
          <a:p>
            <a:pPr>
              <a:lnSpc>
                <a:spcPct val="200000"/>
              </a:lnSpc>
            </a:pPr>
            <a:r>
              <a:rPr lang="en-US" sz="2000" b="1" dirty="0"/>
              <a:t>Scale out</a:t>
            </a:r>
          </a:p>
          <a:p>
            <a:pPr lvl="1"/>
            <a:r>
              <a:rPr lang="en-US" sz="1800" dirty="0"/>
              <a:t>Large parallel applications </a:t>
            </a:r>
          </a:p>
          <a:p>
            <a:pPr lvl="1"/>
            <a:r>
              <a:rPr lang="en-US" sz="1800" dirty="0"/>
              <a:t>Many small- to medium- size jobs</a:t>
            </a:r>
          </a:p>
        </p:txBody>
      </p:sp>
      <p:sp>
        <p:nvSpPr>
          <p:cNvPr id="4" name="Slide Number Placeholder 3">
            <a:extLst>
              <a:ext uri="{FF2B5EF4-FFF2-40B4-BE49-F238E27FC236}">
                <a16:creationId xmlns:a16="http://schemas.microsoft.com/office/drawing/2014/main" id="{FAF4ACFE-CE60-EA43-8F25-F289D8BB296C}"/>
              </a:ext>
            </a:extLst>
          </p:cNvPr>
          <p:cNvSpPr>
            <a:spLocks noGrp="1"/>
          </p:cNvSpPr>
          <p:nvPr>
            <p:ph type="sldNum" sz="quarter" idx="12"/>
          </p:nvPr>
        </p:nvSpPr>
        <p:spPr/>
        <p:txBody>
          <a:bodyPr/>
          <a:lstStyle/>
          <a:p>
            <a:fld id="{5E8D41EB-9C43-490C-9145-7EDE525ABBF5}" type="slidenum">
              <a:rPr lang="nl-NL" smtClean="0"/>
              <a:pPr/>
              <a:t>8</a:t>
            </a:fld>
            <a:endParaRPr lang="nl-NL" dirty="0"/>
          </a:p>
        </p:txBody>
      </p:sp>
      <p:grpSp>
        <p:nvGrpSpPr>
          <p:cNvPr id="25" name="Group 24">
            <a:extLst>
              <a:ext uri="{FF2B5EF4-FFF2-40B4-BE49-F238E27FC236}">
                <a16:creationId xmlns:a16="http://schemas.microsoft.com/office/drawing/2014/main" id="{B14F26A9-A649-E349-9A7A-F0E64185C2F4}"/>
              </a:ext>
            </a:extLst>
          </p:cNvPr>
          <p:cNvGrpSpPr/>
          <p:nvPr/>
        </p:nvGrpSpPr>
        <p:grpSpPr>
          <a:xfrm>
            <a:off x="4932040" y="2044861"/>
            <a:ext cx="3960440" cy="3976427"/>
            <a:chOff x="5004048" y="2115130"/>
            <a:chExt cx="3960440" cy="3976427"/>
          </a:xfrm>
        </p:grpSpPr>
        <p:pic>
          <p:nvPicPr>
            <p:cNvPr id="9" name="Picture 8">
              <a:extLst>
                <a:ext uri="{FF2B5EF4-FFF2-40B4-BE49-F238E27FC236}">
                  <a16:creationId xmlns:a16="http://schemas.microsoft.com/office/drawing/2014/main" id="{42042FAA-9A6B-3A41-BF68-EA73B9D7E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4869160"/>
              <a:ext cx="864096" cy="864096"/>
            </a:xfrm>
            <a:prstGeom prst="rect">
              <a:avLst/>
            </a:prstGeom>
          </p:spPr>
        </p:pic>
        <p:pic>
          <p:nvPicPr>
            <p:cNvPr id="10" name="Picture 9">
              <a:extLst>
                <a:ext uri="{FF2B5EF4-FFF2-40B4-BE49-F238E27FC236}">
                  <a16:creationId xmlns:a16="http://schemas.microsoft.com/office/drawing/2014/main" id="{7AB409AB-B358-9D4C-B6B2-6FD967912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2115130"/>
              <a:ext cx="1835652" cy="1835652"/>
            </a:xfrm>
            <a:prstGeom prst="rect">
              <a:avLst/>
            </a:prstGeom>
          </p:spPr>
        </p:pic>
        <p:pic>
          <p:nvPicPr>
            <p:cNvPr id="11" name="Picture 10">
              <a:extLst>
                <a:ext uri="{FF2B5EF4-FFF2-40B4-BE49-F238E27FC236}">
                  <a16:creationId xmlns:a16="http://schemas.microsoft.com/office/drawing/2014/main" id="{3FEB77AB-CBA4-EB44-87F0-56971F55B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489" y="4509121"/>
              <a:ext cx="431469" cy="431469"/>
            </a:xfrm>
            <a:prstGeom prst="rect">
              <a:avLst/>
            </a:prstGeom>
          </p:spPr>
        </p:pic>
        <p:pic>
          <p:nvPicPr>
            <p:cNvPr id="12" name="Picture 11">
              <a:extLst>
                <a:ext uri="{FF2B5EF4-FFF2-40B4-BE49-F238E27FC236}">
                  <a16:creationId xmlns:a16="http://schemas.microsoft.com/office/drawing/2014/main" id="{E76C40AB-3F49-F148-B057-185430778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254" y="4509121"/>
              <a:ext cx="431469" cy="431469"/>
            </a:xfrm>
            <a:prstGeom prst="rect">
              <a:avLst/>
            </a:prstGeom>
          </p:spPr>
        </p:pic>
        <p:pic>
          <p:nvPicPr>
            <p:cNvPr id="13" name="Picture 12">
              <a:extLst>
                <a:ext uri="{FF2B5EF4-FFF2-40B4-BE49-F238E27FC236}">
                  <a16:creationId xmlns:a16="http://schemas.microsoft.com/office/drawing/2014/main" id="{A8AF4478-E863-7544-854D-8FE6D309C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3019" y="4509120"/>
              <a:ext cx="431469" cy="431469"/>
            </a:xfrm>
            <a:prstGeom prst="rect">
              <a:avLst/>
            </a:prstGeom>
          </p:spPr>
        </p:pic>
        <p:pic>
          <p:nvPicPr>
            <p:cNvPr id="14" name="Picture 13">
              <a:extLst>
                <a:ext uri="{FF2B5EF4-FFF2-40B4-BE49-F238E27FC236}">
                  <a16:creationId xmlns:a16="http://schemas.microsoft.com/office/drawing/2014/main" id="{ABB1733E-3336-7E4D-B9FD-9252130C5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489" y="5084605"/>
              <a:ext cx="431469" cy="431469"/>
            </a:xfrm>
            <a:prstGeom prst="rect">
              <a:avLst/>
            </a:prstGeom>
          </p:spPr>
        </p:pic>
        <p:pic>
          <p:nvPicPr>
            <p:cNvPr id="15" name="Picture 14">
              <a:extLst>
                <a:ext uri="{FF2B5EF4-FFF2-40B4-BE49-F238E27FC236}">
                  <a16:creationId xmlns:a16="http://schemas.microsoft.com/office/drawing/2014/main" id="{10C46513-80FC-9D45-89C3-8A9C14D02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254" y="5084605"/>
              <a:ext cx="431469" cy="431469"/>
            </a:xfrm>
            <a:prstGeom prst="rect">
              <a:avLst/>
            </a:prstGeom>
          </p:spPr>
        </p:pic>
        <p:pic>
          <p:nvPicPr>
            <p:cNvPr id="16" name="Picture 15">
              <a:extLst>
                <a:ext uri="{FF2B5EF4-FFF2-40B4-BE49-F238E27FC236}">
                  <a16:creationId xmlns:a16="http://schemas.microsoft.com/office/drawing/2014/main" id="{F3777FCC-6937-D448-8418-627ED08D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3019" y="5084604"/>
              <a:ext cx="431469" cy="431469"/>
            </a:xfrm>
            <a:prstGeom prst="rect">
              <a:avLst/>
            </a:prstGeom>
          </p:spPr>
        </p:pic>
        <p:pic>
          <p:nvPicPr>
            <p:cNvPr id="17" name="Picture 16">
              <a:extLst>
                <a:ext uri="{FF2B5EF4-FFF2-40B4-BE49-F238E27FC236}">
                  <a16:creationId xmlns:a16="http://schemas.microsoft.com/office/drawing/2014/main" id="{03852E8B-4FF4-2B4C-9113-F1DA97C1D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489" y="5660088"/>
              <a:ext cx="431469" cy="431469"/>
            </a:xfrm>
            <a:prstGeom prst="rect">
              <a:avLst/>
            </a:prstGeom>
          </p:spPr>
        </p:pic>
        <p:pic>
          <p:nvPicPr>
            <p:cNvPr id="18" name="Picture 17">
              <a:extLst>
                <a:ext uri="{FF2B5EF4-FFF2-40B4-BE49-F238E27FC236}">
                  <a16:creationId xmlns:a16="http://schemas.microsoft.com/office/drawing/2014/main" id="{CE71B968-33C7-2144-B104-9D95E22C0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254" y="5660088"/>
              <a:ext cx="431469" cy="431469"/>
            </a:xfrm>
            <a:prstGeom prst="rect">
              <a:avLst/>
            </a:prstGeom>
          </p:spPr>
        </p:pic>
        <p:pic>
          <p:nvPicPr>
            <p:cNvPr id="19" name="Picture 18">
              <a:extLst>
                <a:ext uri="{FF2B5EF4-FFF2-40B4-BE49-F238E27FC236}">
                  <a16:creationId xmlns:a16="http://schemas.microsoft.com/office/drawing/2014/main" id="{B039400E-B1CD-AE4A-854D-3C5BD10A6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3019" y="5660087"/>
              <a:ext cx="431469" cy="431469"/>
            </a:xfrm>
            <a:prstGeom prst="rect">
              <a:avLst/>
            </a:prstGeom>
          </p:spPr>
        </p:pic>
        <p:sp>
          <p:nvSpPr>
            <p:cNvPr id="21" name="Right Arrow 20">
              <a:extLst>
                <a:ext uri="{FF2B5EF4-FFF2-40B4-BE49-F238E27FC236}">
                  <a16:creationId xmlns:a16="http://schemas.microsoft.com/office/drawing/2014/main" id="{DB6A5065-D750-BB4B-BDD5-F6508D4448AE}"/>
                </a:ext>
              </a:extLst>
            </p:cNvPr>
            <p:cNvSpPr/>
            <p:nvPr/>
          </p:nvSpPr>
          <p:spPr>
            <a:xfrm>
              <a:off x="6444208" y="4940590"/>
              <a:ext cx="738985" cy="57606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t>
              </a:r>
            </a:p>
          </p:txBody>
        </p:sp>
        <p:grpSp>
          <p:nvGrpSpPr>
            <p:cNvPr id="24" name="Group 23">
              <a:extLst>
                <a:ext uri="{FF2B5EF4-FFF2-40B4-BE49-F238E27FC236}">
                  <a16:creationId xmlns:a16="http://schemas.microsoft.com/office/drawing/2014/main" id="{BE9663B8-81B8-9C44-9F97-30FAACB35C22}"/>
                </a:ext>
              </a:extLst>
            </p:cNvPr>
            <p:cNvGrpSpPr/>
            <p:nvPr/>
          </p:nvGrpSpPr>
          <p:grpSpPr>
            <a:xfrm>
              <a:off x="5624991" y="3955872"/>
              <a:ext cx="593765" cy="769272"/>
              <a:chOff x="7345489" y="3429000"/>
              <a:chExt cx="593765" cy="769272"/>
            </a:xfrm>
          </p:grpSpPr>
          <p:sp>
            <p:nvSpPr>
              <p:cNvPr id="22" name="Down Arrow 21">
                <a:extLst>
                  <a:ext uri="{FF2B5EF4-FFF2-40B4-BE49-F238E27FC236}">
                    <a16:creationId xmlns:a16="http://schemas.microsoft.com/office/drawing/2014/main" id="{6D54BE86-48F4-2B44-AB38-EC1C75DCD97B}"/>
                  </a:ext>
                </a:extLst>
              </p:cNvPr>
              <p:cNvSpPr/>
              <p:nvPr/>
            </p:nvSpPr>
            <p:spPr>
              <a:xfrm rot="10800000">
                <a:off x="7345489" y="3429000"/>
                <a:ext cx="593765" cy="75196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1ADE983-8AF5-364C-A6BF-BFF6A7180C90}"/>
                  </a:ext>
                </a:extLst>
              </p:cNvPr>
              <p:cNvSpPr/>
              <p:nvPr/>
            </p:nvSpPr>
            <p:spPr>
              <a:xfrm>
                <a:off x="7493211" y="3551941"/>
                <a:ext cx="298319" cy="646331"/>
              </a:xfrm>
              <a:prstGeom prst="rect">
                <a:avLst/>
              </a:prstGeom>
              <a:noFill/>
              <a:ln>
                <a:noFill/>
              </a:ln>
            </p:spPr>
            <p:txBody>
              <a:bodyPr wrap="square">
                <a:spAutoFit/>
              </a:bodyPr>
              <a:lstStyle/>
              <a:p>
                <a:pPr algn="ctr"/>
                <a:r>
                  <a:rPr lang="en-US" dirty="0">
                    <a:solidFill>
                      <a:schemeClr val="bg1"/>
                    </a:solidFill>
                  </a:rPr>
                  <a:t>UP</a:t>
                </a:r>
              </a:p>
            </p:txBody>
          </p:sp>
        </p:grpSp>
      </p:grpSp>
    </p:spTree>
    <p:extLst>
      <p:ext uri="{BB962C8B-B14F-4D97-AF65-F5344CB8AC3E}">
        <p14:creationId xmlns:p14="http://schemas.microsoft.com/office/powerpoint/2010/main" val="619929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0874-6AFA-9047-8852-1FCA27823794}"/>
              </a:ext>
            </a:extLst>
          </p:cNvPr>
          <p:cNvSpPr>
            <a:spLocks noGrp="1"/>
          </p:cNvSpPr>
          <p:nvPr>
            <p:ph type="title"/>
          </p:nvPr>
        </p:nvSpPr>
        <p:spPr/>
        <p:txBody>
          <a:bodyPr/>
          <a:lstStyle/>
          <a:p>
            <a:r>
              <a:rPr lang="en-US" dirty="0"/>
              <a:t>Working with a Supercomputer</a:t>
            </a:r>
          </a:p>
        </p:txBody>
      </p:sp>
      <p:sp>
        <p:nvSpPr>
          <p:cNvPr id="4" name="Slide Number Placeholder 3">
            <a:extLst>
              <a:ext uri="{FF2B5EF4-FFF2-40B4-BE49-F238E27FC236}">
                <a16:creationId xmlns:a16="http://schemas.microsoft.com/office/drawing/2014/main" id="{744DD13D-2BC3-924A-B575-6AF8C6A474F6}"/>
              </a:ext>
            </a:extLst>
          </p:cNvPr>
          <p:cNvSpPr>
            <a:spLocks noGrp="1"/>
          </p:cNvSpPr>
          <p:nvPr>
            <p:ph type="sldNum" sz="quarter" idx="12"/>
          </p:nvPr>
        </p:nvSpPr>
        <p:spPr/>
        <p:txBody>
          <a:bodyPr/>
          <a:lstStyle/>
          <a:p>
            <a:fld id="{5E8D41EB-9C43-490C-9145-7EDE525ABBF5}" type="slidenum">
              <a:rPr lang="nl-NL" smtClean="0"/>
              <a:pPr/>
              <a:t>9</a:t>
            </a:fld>
            <a:endParaRPr lang="nl-NL" dirty="0"/>
          </a:p>
        </p:txBody>
      </p:sp>
      <p:pic>
        <p:nvPicPr>
          <p:cNvPr id="5" name="Picture 4">
            <a:extLst>
              <a:ext uri="{FF2B5EF4-FFF2-40B4-BE49-F238E27FC236}">
                <a16:creationId xmlns:a16="http://schemas.microsoft.com/office/drawing/2014/main" id="{B0F60635-DE07-FF4D-A681-D9B5BBD41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83" y="2647406"/>
            <a:ext cx="4128120" cy="2973536"/>
          </a:xfrm>
          <a:prstGeom prst="rect">
            <a:avLst/>
          </a:prstGeom>
        </p:spPr>
      </p:pic>
      <p:pic>
        <p:nvPicPr>
          <p:cNvPr id="6" name="Picture 5">
            <a:extLst>
              <a:ext uri="{FF2B5EF4-FFF2-40B4-BE49-F238E27FC236}">
                <a16:creationId xmlns:a16="http://schemas.microsoft.com/office/drawing/2014/main" id="{48E7585A-D413-CA46-92FC-50D31EB8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964" y="1608779"/>
            <a:ext cx="3816086" cy="2552008"/>
          </a:xfrm>
          <a:prstGeom prst="rect">
            <a:avLst/>
          </a:prstGeom>
        </p:spPr>
      </p:pic>
      <p:sp>
        <p:nvSpPr>
          <p:cNvPr id="8" name="Content Placeholder 2">
            <a:extLst>
              <a:ext uri="{FF2B5EF4-FFF2-40B4-BE49-F238E27FC236}">
                <a16:creationId xmlns:a16="http://schemas.microsoft.com/office/drawing/2014/main" id="{E6AA775D-6130-4440-ACD9-3288A2BA5C9D}"/>
              </a:ext>
            </a:extLst>
          </p:cNvPr>
          <p:cNvSpPr>
            <a:spLocks noGrp="1"/>
          </p:cNvSpPr>
          <p:nvPr>
            <p:ph idx="1"/>
          </p:nvPr>
        </p:nvSpPr>
        <p:spPr>
          <a:xfrm>
            <a:off x="457200" y="1484784"/>
            <a:ext cx="8229600" cy="4641379"/>
          </a:xfrm>
        </p:spPr>
        <p:txBody>
          <a:bodyPr/>
          <a:lstStyle/>
          <a:p>
            <a:pPr marL="0" indent="0">
              <a:lnSpc>
                <a:spcPct val="200000"/>
              </a:lnSpc>
              <a:buNone/>
            </a:pPr>
            <a:r>
              <a:rPr lang="en-US" dirty="0"/>
              <a:t>Is NOT like this…</a:t>
            </a:r>
          </a:p>
        </p:txBody>
      </p:sp>
    </p:spTree>
    <p:extLst>
      <p:ext uri="{BB962C8B-B14F-4D97-AF65-F5344CB8AC3E}">
        <p14:creationId xmlns:p14="http://schemas.microsoft.com/office/powerpoint/2010/main" val="1539178229"/>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Berlin</Template>
  <TotalTime>5184</TotalTime>
  <Words>3036</Words>
  <Application>Microsoft Macintosh PowerPoint</Application>
  <PresentationFormat>On-screen Show (4:3)</PresentationFormat>
  <Paragraphs>838</Paragraphs>
  <Slides>69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Arial Rounded MT Bold</vt:lpstr>
      <vt:lpstr>Avenir</vt:lpstr>
      <vt:lpstr>Avenir Next</vt:lpstr>
      <vt:lpstr>Calibri</vt:lpstr>
      <vt:lpstr>Courier New</vt:lpstr>
      <vt:lpstr>Helvetica Neue</vt:lpstr>
      <vt:lpstr>Menlo</vt:lpstr>
      <vt:lpstr>Monaco</vt:lpstr>
      <vt:lpstr>Office Theme</vt:lpstr>
      <vt:lpstr>Introduction to HPC in Computational Modelling  PATC: HPC-based simulations, Engineering and Environment with applications in Bioengineering</vt:lpstr>
      <vt:lpstr>HPC at SURFsara</vt:lpstr>
      <vt:lpstr>HPC at SURFsara</vt:lpstr>
      <vt:lpstr>HPC at SURFsara</vt:lpstr>
      <vt:lpstr>Introduction to HPC - Outline</vt:lpstr>
      <vt:lpstr>What is a Supercomputer?</vt:lpstr>
      <vt:lpstr>What is a Supercomputer?</vt:lpstr>
      <vt:lpstr>What is a Supercomputer?</vt:lpstr>
      <vt:lpstr>Working with a Supercomputer</vt:lpstr>
      <vt:lpstr>Working with a Supercomputer</vt:lpstr>
      <vt:lpstr>Working with a Supercomputer</vt:lpstr>
      <vt:lpstr>Working with a Supercomputer</vt:lpstr>
      <vt:lpstr>Working with a Supercomputer</vt:lpstr>
      <vt:lpstr>Getting started with HPC</vt:lpstr>
      <vt:lpstr>Login to an HPC system</vt:lpstr>
      <vt:lpstr>Login to an HPC system</vt:lpstr>
      <vt:lpstr>Login to an HPC system</vt:lpstr>
      <vt:lpstr>Login to an HPC system</vt:lpstr>
      <vt:lpstr>Login to an HPC system</vt:lpstr>
      <vt:lpstr>Login to an HPC system</vt:lpstr>
      <vt:lpstr>Login to an HPC system</vt:lpstr>
      <vt:lpstr>Login to an HPC system</vt:lpstr>
      <vt:lpstr>Getting started with HPC</vt:lpstr>
      <vt:lpstr>Linux basic commands</vt:lpstr>
      <vt:lpstr>Linux basic commands</vt:lpstr>
      <vt:lpstr>Linux basic commands</vt:lpstr>
      <vt:lpstr>Linux basic commands</vt:lpstr>
      <vt:lpstr>Linux basic commands</vt:lpstr>
      <vt:lpstr>Linux basic commands</vt:lpstr>
      <vt:lpstr>Linux basic commands – Looking around </vt:lpstr>
      <vt:lpstr>Linux basic commands – Moving around </vt:lpstr>
      <vt:lpstr>Linux basic commands – Moving around </vt:lpstr>
      <vt:lpstr>Linux basic commands – Files management</vt:lpstr>
      <vt:lpstr>Linux basic commands – Files management</vt:lpstr>
      <vt:lpstr>Linux basic commands – Files management</vt:lpstr>
      <vt:lpstr>Linux basic commands</vt:lpstr>
      <vt:lpstr>Bash scripting</vt:lpstr>
      <vt:lpstr>Bash scripting</vt:lpstr>
      <vt:lpstr>Training material</vt:lpstr>
      <vt:lpstr>Training material</vt:lpstr>
      <vt:lpstr>Bash scripting</vt:lpstr>
      <vt:lpstr>Bash scripting</vt:lpstr>
      <vt:lpstr>Bash scripting - Ex</vt:lpstr>
      <vt:lpstr>RUNNING JOBs</vt:lpstr>
      <vt:lpstr>Batch system</vt:lpstr>
      <vt:lpstr>Batch system</vt:lpstr>
      <vt:lpstr>Batch system</vt:lpstr>
      <vt:lpstr>Batch system</vt:lpstr>
      <vt:lpstr>Batch system</vt:lpstr>
      <vt:lpstr>Batch system</vt:lpstr>
      <vt:lpstr>Batch system - Ex1</vt:lpstr>
      <vt:lpstr>Software stack</vt:lpstr>
      <vt:lpstr>Software stack</vt:lpstr>
      <vt:lpstr>Software stack</vt:lpstr>
      <vt:lpstr>Software stack</vt:lpstr>
      <vt:lpstr>Software stack</vt:lpstr>
      <vt:lpstr>Software stack</vt:lpstr>
      <vt:lpstr>File systems</vt:lpstr>
      <vt:lpstr>File systems</vt:lpstr>
      <vt:lpstr>Batch system - Ex2</vt:lpstr>
      <vt:lpstr>Running jobs</vt:lpstr>
      <vt:lpstr>Parallel jobs</vt:lpstr>
      <vt:lpstr>Parallel jobs</vt:lpstr>
      <vt:lpstr>Parallel jobs - Ex</vt:lpstr>
      <vt:lpstr>Parallel jobs</vt:lpstr>
      <vt:lpstr>Parallel jobs</vt:lpstr>
      <vt:lpstr>Parallel jobs</vt:lpstr>
      <vt:lpstr>Parallel jobs - Ex</vt:lpstr>
      <vt:lpstr>PowerPoint Presentation</vt:lpstr>
    </vt:vector>
  </TitlesOfParts>
  <Company>Microsoft</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swissel1</dc:creator>
  <cp:lastModifiedBy>Marco Verdicchio</cp:lastModifiedBy>
  <cp:revision>562</cp:revision>
  <cp:lastPrinted>2018-02-14T03:48:56Z</cp:lastPrinted>
  <dcterms:created xsi:type="dcterms:W3CDTF">2015-09-14T10:27:33Z</dcterms:created>
  <dcterms:modified xsi:type="dcterms:W3CDTF">2018-02-14T08:56:25Z</dcterms:modified>
</cp:coreProperties>
</file>